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549" r:id="rId2"/>
    <p:sldId id="647" r:id="rId3"/>
    <p:sldId id="649" r:id="rId4"/>
    <p:sldId id="648" r:id="rId5"/>
    <p:sldId id="650" r:id="rId6"/>
    <p:sldId id="597" r:id="rId7"/>
    <p:sldId id="598" r:id="rId8"/>
    <p:sldId id="599" r:id="rId9"/>
    <p:sldId id="600" r:id="rId10"/>
    <p:sldId id="601" r:id="rId11"/>
    <p:sldId id="602" r:id="rId12"/>
    <p:sldId id="603" r:id="rId13"/>
    <p:sldId id="604" r:id="rId14"/>
    <p:sldId id="605" r:id="rId15"/>
    <p:sldId id="606" r:id="rId16"/>
    <p:sldId id="607" r:id="rId17"/>
    <p:sldId id="655" r:id="rId18"/>
    <p:sldId id="608" r:id="rId19"/>
    <p:sldId id="609" r:id="rId20"/>
    <p:sldId id="610" r:id="rId21"/>
    <p:sldId id="611" r:id="rId22"/>
    <p:sldId id="614" r:id="rId23"/>
    <p:sldId id="656" r:id="rId24"/>
    <p:sldId id="616" r:id="rId25"/>
    <p:sldId id="617" r:id="rId26"/>
    <p:sldId id="624" r:id="rId27"/>
    <p:sldId id="675" r:id="rId28"/>
    <p:sldId id="676" r:id="rId29"/>
    <p:sldId id="661" r:id="rId30"/>
    <p:sldId id="621" r:id="rId31"/>
    <p:sldId id="622" r:id="rId32"/>
    <p:sldId id="623" r:id="rId33"/>
    <p:sldId id="672" r:id="rId34"/>
    <p:sldId id="673" r:id="rId35"/>
    <p:sldId id="674" r:id="rId36"/>
    <p:sldId id="669" r:id="rId37"/>
    <p:sldId id="631" r:id="rId38"/>
    <p:sldId id="632" r:id="rId39"/>
    <p:sldId id="633" r:id="rId40"/>
    <p:sldId id="634" r:id="rId41"/>
    <p:sldId id="635" r:id="rId42"/>
    <p:sldId id="636" r:id="rId43"/>
    <p:sldId id="637" r:id="rId44"/>
    <p:sldId id="638" r:id="rId45"/>
    <p:sldId id="670" r:id="rId46"/>
    <p:sldId id="677"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C0936BE9-38AB-4841-8992-95BEB2FDF498}">
          <p14:sldIdLst>
            <p14:sldId id="549"/>
            <p14:sldId id="647"/>
            <p14:sldId id="649"/>
            <p14:sldId id="648"/>
          </p14:sldIdLst>
        </p14:section>
        <p14:section name="Fourier Transform" id="{BE47B8C3-F1DF-40B5-BC3A-50A1BB7CF6F8}">
          <p14:sldIdLst>
            <p14:sldId id="650"/>
            <p14:sldId id="597"/>
            <p14:sldId id="598"/>
            <p14:sldId id="599"/>
            <p14:sldId id="600"/>
            <p14:sldId id="601"/>
            <p14:sldId id="602"/>
            <p14:sldId id="603"/>
            <p14:sldId id="604"/>
            <p14:sldId id="605"/>
            <p14:sldId id="606"/>
            <p14:sldId id="607"/>
            <p14:sldId id="655"/>
            <p14:sldId id="608"/>
            <p14:sldId id="609"/>
            <p14:sldId id="610"/>
            <p14:sldId id="611"/>
            <p14:sldId id="614"/>
            <p14:sldId id="656"/>
            <p14:sldId id="616"/>
            <p14:sldId id="617"/>
            <p14:sldId id="624"/>
            <p14:sldId id="675"/>
            <p14:sldId id="676"/>
            <p14:sldId id="661"/>
            <p14:sldId id="621"/>
            <p14:sldId id="622"/>
            <p14:sldId id="623"/>
          </p14:sldIdLst>
        </p14:section>
        <p14:section name="Phase" id="{3963BFE6-C907-47DA-9169-31095EAE6CB2}">
          <p14:sldIdLst>
            <p14:sldId id="672"/>
            <p14:sldId id="673"/>
            <p14:sldId id="674"/>
            <p14:sldId id="669"/>
            <p14:sldId id="631"/>
            <p14:sldId id="632"/>
            <p14:sldId id="633"/>
            <p14:sldId id="634"/>
            <p14:sldId id="635"/>
            <p14:sldId id="636"/>
            <p14:sldId id="637"/>
            <p14:sldId id="638"/>
            <p14:sldId id="670"/>
            <p14:sldId id="6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83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872" autoAdjust="0"/>
    <p:restoredTop sz="73511" autoAdjust="0"/>
  </p:normalViewPr>
  <p:slideViewPr>
    <p:cSldViewPr>
      <p:cViewPr varScale="1">
        <p:scale>
          <a:sx n="94" d="100"/>
          <a:sy n="94" d="100"/>
        </p:scale>
        <p:origin x="1628" y="72"/>
      </p:cViewPr>
      <p:guideLst>
        <p:guide orient="horz" pos="2160"/>
        <p:guide pos="2880"/>
      </p:guideLst>
    </p:cSldViewPr>
  </p:slideViewPr>
  <p:outlineViewPr>
    <p:cViewPr>
      <p:scale>
        <a:sx n="33" d="100"/>
        <a:sy n="33" d="100"/>
      </p:scale>
      <p:origin x="43" y="14509"/>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A9B0DD19-D268-4649-8C99-B9CD6D52637F}" type="datetimeFigureOut">
              <a:rPr lang="en-US"/>
              <a:pPr>
                <a:defRPr/>
              </a:pPr>
              <a:t>9/21/2017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C41724F-377A-42A1-BD28-C2898AAE5859}" type="slidenum">
              <a:rPr lang="en-US" altLang="en-US"/>
              <a:pPr>
                <a:defRPr/>
              </a:pPr>
              <a:t>‹#›</a:t>
            </a:fld>
            <a:endParaRPr lang="en-US" altLang="en-US"/>
          </a:p>
        </p:txBody>
      </p:sp>
    </p:spTree>
    <p:extLst>
      <p:ext uri="{BB962C8B-B14F-4D97-AF65-F5344CB8AC3E}">
        <p14:creationId xmlns:p14="http://schemas.microsoft.com/office/powerpoint/2010/main" val="18324574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1</a:t>
            </a:fld>
            <a:endParaRPr lang="en-US"/>
          </a:p>
        </p:txBody>
      </p:sp>
    </p:spTree>
    <p:extLst>
      <p:ext uri="{BB962C8B-B14F-4D97-AF65-F5344CB8AC3E}">
        <p14:creationId xmlns:p14="http://schemas.microsoft.com/office/powerpoint/2010/main" val="1593232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Phase congruency edge detection:</a:t>
            </a:r>
            <a:r>
              <a:rPr lang="en-US" baseline="0" dirty="0"/>
              <a:t> http://homepages.inf.ed.ac.uk/rbf/CVonline/LOCAL_COPIES/OWENS/LECT7/node2.html</a:t>
            </a:r>
          </a:p>
          <a:p>
            <a:endParaRPr lang="en-US" baseline="0" dirty="0"/>
          </a:p>
          <a:p>
            <a:r>
              <a:rPr lang="en-US" baseline="0" dirty="0"/>
              <a:t>Magnitude Amplitude of combined cosine and sine </a:t>
            </a:r>
          </a:p>
          <a:p>
            <a:r>
              <a:rPr lang="en-US" baseline="0" dirty="0"/>
              <a:t>Phase Relative proportions of sine and cosine</a:t>
            </a:r>
          </a:p>
          <a:p>
            <a:endParaRPr lang="en-US" baseline="0" dirty="0"/>
          </a:p>
          <a:p>
            <a:r>
              <a:rPr lang="en-US" dirty="0"/>
              <a:t>Bryan Morse, BYU Computer Science</a:t>
            </a:r>
          </a:p>
          <a:p>
            <a:r>
              <a:rPr lang="en-US" dirty="0"/>
              <a:t>http://www.astro.umd.edu/~lgm/ASTR410/ft_ref2.pdf</a:t>
            </a:r>
          </a:p>
          <a:p>
            <a:endParaRPr lang="en-US" dirty="0"/>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pPr>
                <a:defRPr/>
              </a:pPr>
              <a:t>36</a:t>
            </a:fld>
            <a:endParaRPr lang="en-US" altLang="en-US"/>
          </a:p>
        </p:txBody>
      </p:sp>
    </p:spTree>
    <p:extLst>
      <p:ext uri="{BB962C8B-B14F-4D97-AF65-F5344CB8AC3E}">
        <p14:creationId xmlns:p14="http://schemas.microsoft.com/office/powerpoint/2010/main" val="42534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https://www.cs.unm.edu/~brayer/vision/fourier.html</a:t>
            </a:r>
          </a:p>
        </p:txBody>
      </p:sp>
      <p:sp>
        <p:nvSpPr>
          <p:cNvPr id="4" name="Slide Number Placeholder 3"/>
          <p:cNvSpPr>
            <a:spLocks noGrp="1"/>
          </p:cNvSpPr>
          <p:nvPr>
            <p:ph type="sldNum" sz="quarter" idx="10"/>
          </p:nvPr>
        </p:nvSpPr>
        <p:spPr/>
        <p:txBody>
          <a:bodyPr/>
          <a:lstStyle/>
          <a:p>
            <a:pPr>
              <a:defRPr/>
            </a:pPr>
            <a:fld id="{D2657577-2637-4D99-BDF4-BF55D712705F}" type="slidenum">
              <a:rPr lang="en-US" altLang="en-US" smtClean="0"/>
              <a:pPr>
                <a:defRPr/>
              </a:pPr>
              <a:t>41</a:t>
            </a:fld>
            <a:endParaRPr lang="en-US" altLang="en-US"/>
          </a:p>
        </p:txBody>
      </p:sp>
    </p:spTree>
    <p:extLst>
      <p:ext uri="{BB962C8B-B14F-4D97-AF65-F5344CB8AC3E}">
        <p14:creationId xmlns:p14="http://schemas.microsoft.com/office/powerpoint/2010/main" val="2986118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http://en.wikipedia.org/wiki/Rolling_shutter</a:t>
            </a:r>
          </a:p>
          <a:p>
            <a:r>
              <a:rPr lang="en-US" altLang="en-US">
                <a:latin typeface="Arial" panose="020B0604020202020204" pitchFamily="34" charset="0"/>
                <a:cs typeface="Arial" panose="020B0604020202020204" pitchFamily="34" charset="0"/>
              </a:rPr>
              <a:t>Even DSLRs have this problem.</a:t>
            </a: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43D516B-043B-4583-8E34-F22A3B4CF6AC}" type="slidenum">
              <a:rPr lang="en-US" altLang="en-US" sz="1200">
                <a:solidFill>
                  <a:prstClr val="black"/>
                </a:solidFill>
              </a:rPr>
              <a:pPr/>
              <a:t>4</a:t>
            </a:fld>
            <a:endParaRPr lang="en-US" altLang="en-US" sz="1200">
              <a:solidFill>
                <a:prstClr val="black"/>
              </a:solidFill>
            </a:endParaRPr>
          </a:p>
        </p:txBody>
      </p:sp>
    </p:spTree>
    <p:extLst>
      <p:ext uri="{BB962C8B-B14F-4D97-AF65-F5344CB8AC3E}">
        <p14:creationId xmlns:p14="http://schemas.microsoft.com/office/powerpoint/2010/main" val="2286255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notation</a:t>
            </a:r>
          </a:p>
        </p:txBody>
      </p:sp>
      <p:sp>
        <p:nvSpPr>
          <p:cNvPr id="4" name="Slide Number Placeholder 3"/>
          <p:cNvSpPr>
            <a:spLocks noGrp="1"/>
          </p:cNvSpPr>
          <p:nvPr>
            <p:ph type="sldNum" sz="quarter" idx="10"/>
          </p:nvPr>
        </p:nvSpPr>
        <p:spPr/>
        <p:txBody>
          <a:bodyPr/>
          <a:lstStyle/>
          <a:p>
            <a:pPr>
              <a:defRPr/>
            </a:pPr>
            <a:fld id="{D2657577-2637-4D99-BDF4-BF55D712705F}" type="slidenum">
              <a:rPr lang="en-US" altLang="en-US" smtClean="0"/>
              <a:pPr>
                <a:defRPr/>
              </a:pPr>
              <a:t>8</a:t>
            </a:fld>
            <a:endParaRPr lang="en-US" altLang="en-US"/>
          </a:p>
        </p:txBody>
      </p:sp>
    </p:spTree>
    <p:extLst>
      <p:ext uri="{BB962C8B-B14F-4D97-AF65-F5344CB8AC3E}">
        <p14:creationId xmlns:p14="http://schemas.microsoft.com/office/powerpoint/2010/main" val="367845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http://www.mathworks.com/matlabcentral/fileexchange/49533-fourier-series-animation-using-harmonic-circles</a:t>
            </a:r>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pPr>
                <a:defRPr/>
              </a:pPr>
              <a:t>20</a:t>
            </a:fld>
            <a:endParaRPr lang="en-US" altLang="en-US"/>
          </a:p>
        </p:txBody>
      </p:sp>
    </p:spTree>
    <p:extLst>
      <p:ext uri="{BB962C8B-B14F-4D97-AF65-F5344CB8AC3E}">
        <p14:creationId xmlns:p14="http://schemas.microsoft.com/office/powerpoint/2010/main" val="28952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657577-2637-4D99-BDF4-BF55D712705F}" type="slidenum">
              <a:rPr lang="en-US" altLang="en-US" smtClean="0"/>
              <a:pPr>
                <a:defRPr/>
              </a:pPr>
              <a:t>24</a:t>
            </a:fld>
            <a:endParaRPr lang="en-US" altLang="en-US"/>
          </a:p>
        </p:txBody>
      </p:sp>
    </p:spTree>
    <p:extLst>
      <p:ext uri="{BB962C8B-B14F-4D97-AF65-F5344CB8AC3E}">
        <p14:creationId xmlns:p14="http://schemas.microsoft.com/office/powerpoint/2010/main" val="174455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657577-2637-4D99-BDF4-BF55D712705F}" type="slidenum">
              <a:rPr lang="en-US" altLang="en-US" smtClean="0"/>
              <a:pPr>
                <a:defRPr/>
              </a:pPr>
              <a:t>26</a:t>
            </a:fld>
            <a:endParaRPr lang="en-US" altLang="en-US"/>
          </a:p>
        </p:txBody>
      </p:sp>
    </p:spTree>
    <p:extLst>
      <p:ext uri="{BB962C8B-B14F-4D97-AF65-F5344CB8AC3E}">
        <p14:creationId xmlns:p14="http://schemas.microsoft.com/office/powerpoint/2010/main" val="3851131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Maru</a:t>
            </a:r>
            <a:r>
              <a:rPr lang="en-US" dirty="0"/>
              <a:t> the cat: https://www.youtube.com/watch?v=2XID_W4neJo</a:t>
            </a:r>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pPr>
                <a:defRPr/>
              </a:pPr>
              <a:t>27</a:t>
            </a:fld>
            <a:endParaRPr lang="en-US" altLang="en-US"/>
          </a:p>
        </p:txBody>
      </p:sp>
    </p:spTree>
    <p:extLst>
      <p:ext uri="{BB962C8B-B14F-4D97-AF65-F5344CB8AC3E}">
        <p14:creationId xmlns:p14="http://schemas.microsoft.com/office/powerpoint/2010/main" val="4033829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http://math.stackexchange.com/questions/26432/discrete-fourier-transform-effects-of-zero-padding-compared-to-time-domain-inte</a:t>
            </a:r>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pPr>
                <a:defRPr/>
              </a:pPr>
              <a:t>28</a:t>
            </a:fld>
            <a:endParaRPr lang="en-US" altLang="en-US"/>
          </a:p>
        </p:txBody>
      </p:sp>
    </p:spTree>
    <p:extLst>
      <p:ext uri="{BB962C8B-B14F-4D97-AF65-F5344CB8AC3E}">
        <p14:creationId xmlns:p14="http://schemas.microsoft.com/office/powerpoint/2010/main" val="3677293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1 - D</a:t>
            </a:r>
          </a:p>
          <a:p>
            <a:r>
              <a:rPr lang="en-US" altLang="en-US"/>
              <a:t>2 – B</a:t>
            </a:r>
          </a:p>
          <a:p>
            <a:r>
              <a:rPr lang="en-US" altLang="en-US"/>
              <a:t>3 – A</a:t>
            </a:r>
          </a:p>
          <a:p>
            <a:r>
              <a:rPr lang="en-US" altLang="en-US"/>
              <a:t>4 - E</a:t>
            </a:r>
          </a:p>
          <a:p>
            <a:r>
              <a:rPr lang="en-US" altLang="en-US"/>
              <a:t>5 - C</a:t>
            </a: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5695FF2-A0D6-4EFD-A380-A6CC863BA6E7}" type="slidenum">
              <a:rPr lang="en-US" altLang="en-US" smtClean="0"/>
              <a:pPr>
                <a:spcBef>
                  <a:spcPct val="0"/>
                </a:spcBef>
              </a:pPr>
              <a:t>29</a:t>
            </a:fld>
            <a:endParaRPr lang="en-US" altLang="en-US"/>
          </a:p>
        </p:txBody>
      </p:sp>
    </p:spTree>
    <p:extLst>
      <p:ext uri="{BB962C8B-B14F-4D97-AF65-F5344CB8AC3E}">
        <p14:creationId xmlns:p14="http://schemas.microsoft.com/office/powerpoint/2010/main" val="234919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51F321B-0D48-4F55-91B8-7A4B3CDBE83E}" type="datetimeFigureOut">
              <a:rPr lang="en-US"/>
              <a:pPr>
                <a:defRPr/>
              </a:pPr>
              <a:t>9/21/2017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9C09E6-5460-451B-B18B-A3919F0F78B8}" type="slidenum">
              <a:rPr lang="en-US" altLang="en-US"/>
              <a:pPr>
                <a:defRPr/>
              </a:pPr>
              <a:t>‹#›</a:t>
            </a:fld>
            <a:endParaRPr lang="en-US" altLang="en-US"/>
          </a:p>
        </p:txBody>
      </p:sp>
    </p:spTree>
    <p:extLst>
      <p:ext uri="{BB962C8B-B14F-4D97-AF65-F5344CB8AC3E}">
        <p14:creationId xmlns:p14="http://schemas.microsoft.com/office/powerpoint/2010/main" val="310351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2A0B3F7-E2E0-4D38-88EC-7318B9CC23C0}" type="datetimeFigureOut">
              <a:rPr lang="en-US"/>
              <a:pPr>
                <a:defRPr/>
              </a:pPr>
              <a:t>9/21/2017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E97E9A6-777D-4F59-8371-D9908900DC55}" type="slidenum">
              <a:rPr lang="en-US" altLang="en-US"/>
              <a:pPr>
                <a:defRPr/>
              </a:pPr>
              <a:t>‹#›</a:t>
            </a:fld>
            <a:endParaRPr lang="en-US" altLang="en-US"/>
          </a:p>
        </p:txBody>
      </p:sp>
    </p:spTree>
    <p:extLst>
      <p:ext uri="{BB962C8B-B14F-4D97-AF65-F5344CB8AC3E}">
        <p14:creationId xmlns:p14="http://schemas.microsoft.com/office/powerpoint/2010/main" val="12831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16BAFD9-2122-402C-B1D7-E19EEB5EB038}" type="datetimeFigureOut">
              <a:rPr lang="en-US"/>
              <a:pPr>
                <a:defRPr/>
              </a:pPr>
              <a:t>9/21/2017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053FA78-5310-4D07-9C61-B06D263AE487}" type="slidenum">
              <a:rPr lang="en-US" altLang="en-US"/>
              <a:pPr>
                <a:defRPr/>
              </a:pPr>
              <a:t>‹#›</a:t>
            </a:fld>
            <a:endParaRPr lang="en-US" altLang="en-US"/>
          </a:p>
        </p:txBody>
      </p:sp>
    </p:spTree>
    <p:extLst>
      <p:ext uri="{BB962C8B-B14F-4D97-AF65-F5344CB8AC3E}">
        <p14:creationId xmlns:p14="http://schemas.microsoft.com/office/powerpoint/2010/main" val="871886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A89821F-FA92-4B9E-8D8F-DAEF5024B752}" type="slidenum">
              <a:rPr lang="en-US" altLang="en-US"/>
              <a:pPr>
                <a:defRPr/>
              </a:pPr>
              <a:t>‹#›</a:t>
            </a:fld>
            <a:endParaRPr lang="en-US" altLang="en-US"/>
          </a:p>
        </p:txBody>
      </p:sp>
    </p:spTree>
    <p:extLst>
      <p:ext uri="{BB962C8B-B14F-4D97-AF65-F5344CB8AC3E}">
        <p14:creationId xmlns:p14="http://schemas.microsoft.com/office/powerpoint/2010/main" val="416678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C404316-7942-406E-92E8-6C8055186B09}" type="datetimeFigureOut">
              <a:rPr lang="en-US"/>
              <a:pPr>
                <a:defRPr/>
              </a:pPr>
              <a:t>9/21/2017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5634675-23B8-4CD0-94A2-F8C3099B64BB}" type="slidenum">
              <a:rPr lang="en-US" altLang="en-US"/>
              <a:pPr>
                <a:defRPr/>
              </a:pPr>
              <a:t>‹#›</a:t>
            </a:fld>
            <a:endParaRPr lang="en-US" altLang="en-US"/>
          </a:p>
        </p:txBody>
      </p:sp>
    </p:spTree>
    <p:extLst>
      <p:ext uri="{BB962C8B-B14F-4D97-AF65-F5344CB8AC3E}">
        <p14:creationId xmlns:p14="http://schemas.microsoft.com/office/powerpoint/2010/main" val="2695247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CD4EA53-82F5-4BC2-9FB2-BAA0EC673201}" type="datetimeFigureOut">
              <a:rPr lang="en-US"/>
              <a:pPr>
                <a:defRPr/>
              </a:pPr>
              <a:t>9/21/2017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F0A1D15-4357-468F-90E5-288144FF5D89}" type="slidenum">
              <a:rPr lang="en-US" altLang="en-US"/>
              <a:pPr>
                <a:defRPr/>
              </a:pPr>
              <a:t>‹#›</a:t>
            </a:fld>
            <a:endParaRPr lang="en-US" altLang="en-US"/>
          </a:p>
        </p:txBody>
      </p:sp>
    </p:spTree>
    <p:extLst>
      <p:ext uri="{BB962C8B-B14F-4D97-AF65-F5344CB8AC3E}">
        <p14:creationId xmlns:p14="http://schemas.microsoft.com/office/powerpoint/2010/main" val="3667692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96B157C-7C5F-457F-BF1C-FBAF71411403}" type="datetimeFigureOut">
              <a:rPr lang="en-US"/>
              <a:pPr>
                <a:defRPr/>
              </a:pPr>
              <a:t>9/21/2017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1819695-E148-4C9B-8112-FE5914BEC87D}" type="slidenum">
              <a:rPr lang="en-US" altLang="en-US"/>
              <a:pPr>
                <a:defRPr/>
              </a:pPr>
              <a:t>‹#›</a:t>
            </a:fld>
            <a:endParaRPr lang="en-US" altLang="en-US"/>
          </a:p>
        </p:txBody>
      </p:sp>
    </p:spTree>
    <p:extLst>
      <p:ext uri="{BB962C8B-B14F-4D97-AF65-F5344CB8AC3E}">
        <p14:creationId xmlns:p14="http://schemas.microsoft.com/office/powerpoint/2010/main" val="61499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1898B82-E5CB-4B16-AAB8-D9D5ABE2E48F}" type="datetimeFigureOut">
              <a:rPr lang="en-US"/>
              <a:pPr>
                <a:defRPr/>
              </a:pPr>
              <a:t>9/21/2017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70C4667-46CD-4885-A42F-3376BCC7D1B9}" type="slidenum">
              <a:rPr lang="en-US" altLang="en-US"/>
              <a:pPr>
                <a:defRPr/>
              </a:pPr>
              <a:t>‹#›</a:t>
            </a:fld>
            <a:endParaRPr lang="en-US" altLang="en-US"/>
          </a:p>
        </p:txBody>
      </p:sp>
    </p:spTree>
    <p:extLst>
      <p:ext uri="{BB962C8B-B14F-4D97-AF65-F5344CB8AC3E}">
        <p14:creationId xmlns:p14="http://schemas.microsoft.com/office/powerpoint/2010/main" val="3269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05F70C-9342-464E-AE0C-7ED81CA31E54}" type="datetimeFigureOut">
              <a:rPr lang="en-US"/>
              <a:pPr>
                <a:defRPr/>
              </a:pPr>
              <a:t>9/21/2017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8E6843C-B593-4F7B-A963-7BA57BA9F8EE}" type="slidenum">
              <a:rPr lang="en-US" altLang="en-US"/>
              <a:pPr>
                <a:defRPr/>
              </a:pPr>
              <a:t>‹#›</a:t>
            </a:fld>
            <a:endParaRPr lang="en-US" altLang="en-US"/>
          </a:p>
        </p:txBody>
      </p:sp>
    </p:spTree>
    <p:extLst>
      <p:ext uri="{BB962C8B-B14F-4D97-AF65-F5344CB8AC3E}">
        <p14:creationId xmlns:p14="http://schemas.microsoft.com/office/powerpoint/2010/main" val="948930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BB4D316-8017-4167-A454-9147E06E7C11}" type="datetimeFigureOut">
              <a:rPr lang="en-US"/>
              <a:pPr>
                <a:defRPr/>
              </a:pPr>
              <a:t>9/21/2017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8B30A5-D8C1-462B-BEE9-FE1DEB17D0D0}" type="slidenum">
              <a:rPr lang="en-US" altLang="en-US"/>
              <a:pPr>
                <a:defRPr/>
              </a:pPr>
              <a:t>‹#›</a:t>
            </a:fld>
            <a:endParaRPr lang="en-US" altLang="en-US"/>
          </a:p>
        </p:txBody>
      </p:sp>
    </p:spTree>
    <p:extLst>
      <p:ext uri="{BB962C8B-B14F-4D97-AF65-F5344CB8AC3E}">
        <p14:creationId xmlns:p14="http://schemas.microsoft.com/office/powerpoint/2010/main" val="534293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1C76EE3-FE2A-4A82-A923-A0942442B2A7}" type="datetimeFigureOut">
              <a:rPr lang="en-US"/>
              <a:pPr>
                <a:defRPr/>
              </a:pPr>
              <a:t>9/21/2017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31C1C8D-3ECA-4BC8-AA17-CCE0A201E249}" type="slidenum">
              <a:rPr lang="en-US" altLang="en-US"/>
              <a:pPr>
                <a:defRPr/>
              </a:pPr>
              <a:t>‹#›</a:t>
            </a:fld>
            <a:endParaRPr lang="en-US" altLang="en-US"/>
          </a:p>
        </p:txBody>
      </p:sp>
    </p:spTree>
    <p:extLst>
      <p:ext uri="{BB962C8B-B14F-4D97-AF65-F5344CB8AC3E}">
        <p14:creationId xmlns:p14="http://schemas.microsoft.com/office/powerpoint/2010/main" val="2962084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886F231-D40B-48CF-8FA3-E715A1358B8E}" type="datetimeFigureOut">
              <a:rPr lang="en-US"/>
              <a:pPr>
                <a:defRPr/>
              </a:pPr>
              <a:t>9/21/2017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9F7F115-DB20-49A8-B3B7-E5E0CB804C87}" type="slidenum">
              <a:rPr lang="en-US" altLang="en-US"/>
              <a:pPr>
                <a:defRPr/>
              </a:pPr>
              <a:t>‹#›</a:t>
            </a:fld>
            <a:endParaRPr lang="en-US" altLang="en-US"/>
          </a:p>
        </p:txBody>
      </p:sp>
    </p:spTree>
    <p:extLst>
      <p:ext uri="{BB962C8B-B14F-4D97-AF65-F5344CB8AC3E}">
        <p14:creationId xmlns:p14="http://schemas.microsoft.com/office/powerpoint/2010/main" val="129795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199E093-09D4-4EAB-8B03-3874A71CE697}" type="datetimeFigureOut">
              <a:rPr lang="en-US"/>
              <a:pPr>
                <a:defRPr/>
              </a:pPr>
              <a:t>9/21/2017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2B707494-E09F-4473-9997-53DB119FA0F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6"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0.wmf"/><Relationship Id="rId5" Type="http://schemas.openxmlformats.org/officeDocument/2006/relationships/oleObject" Target="../embeddings/oleObject3.bin"/><Relationship Id="rId4" Type="http://schemas.openxmlformats.org/officeDocument/2006/relationships/image" Target="../media/image59.wmf"/></Relationships>
</file>

<file path=ppt/slides/_rels/slide3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65A"/>
        </a:solidFill>
        <a:effectLst/>
      </p:bgPr>
    </p:bg>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2D172556-C7CA-4814-B4B9-09939E7616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860060"/>
            <a:ext cx="9144000" cy="5144500"/>
          </a:xfrm>
          <a:prstGeom prst="rect">
            <a:avLst/>
          </a:prstGeom>
        </p:spPr>
      </p:pic>
    </p:spTree>
    <p:extLst>
      <p:ext uri="{BB962C8B-B14F-4D97-AF65-F5344CB8AC3E}">
        <p14:creationId xmlns:p14="http://schemas.microsoft.com/office/powerpoint/2010/main" val="2101845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dirty="0"/>
              <a:t>Square wave spectra</a:t>
            </a:r>
          </a:p>
        </p:txBody>
      </p:sp>
      <p:pic>
        <p:nvPicPr>
          <p:cNvPr id="46084" name="Picture 2" descr="File:Waveforms.svg"/>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170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52675"/>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6"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51088"/>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7"/>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7109" name="Text Box 8"/>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7110" name="Picture 9" descr="a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684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10"/>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7112" name="Rectangle 13"/>
          <p:cNvSpPr>
            <a:spLocks noGrp="1" noChangeArrowheads="1"/>
          </p:cNvSpPr>
          <p:nvPr>
            <p:ph type="title"/>
          </p:nvPr>
        </p:nvSpPr>
        <p:spPr/>
        <p:txBody>
          <a:bodyPr/>
          <a:lstStyle/>
          <a:p>
            <a:r>
              <a:rPr lang="en-US" altLang="en-US" dirty="0"/>
              <a:t>Square wave spectra</a:t>
            </a:r>
          </a:p>
        </p:txBody>
      </p:sp>
      <p:pic>
        <p:nvPicPr>
          <p:cNvPr id="47113"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51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8131"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8132"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8133" name="Picture 8"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98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9" descr="a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81538"/>
            <a:ext cx="2514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0" descr="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76500"/>
            <a:ext cx="2438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Rectangle 13"/>
          <p:cNvSpPr>
            <a:spLocks noGrp="1" noChangeArrowheads="1"/>
          </p:cNvSpPr>
          <p:nvPr>
            <p:ph type="title"/>
          </p:nvPr>
        </p:nvSpPr>
        <p:spPr/>
        <p:txBody>
          <a:bodyPr/>
          <a:lstStyle/>
          <a:p>
            <a:r>
              <a:rPr lang="en-US" altLang="en-US" dirty="0"/>
              <a:t>Square wave spectra</a:t>
            </a:r>
          </a:p>
        </p:txBody>
      </p:sp>
      <p:pic>
        <p:nvPicPr>
          <p:cNvPr id="48137"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5985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9155"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9156"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9157" name="Picture 8" descr="a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25146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9" descr="a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65663"/>
            <a:ext cx="25146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0" descr="a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5146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Rectangle 13"/>
          <p:cNvSpPr>
            <a:spLocks noGrp="1" noChangeArrowheads="1"/>
          </p:cNvSpPr>
          <p:nvPr>
            <p:ph type="title"/>
          </p:nvPr>
        </p:nvSpPr>
        <p:spPr/>
        <p:txBody>
          <a:bodyPr/>
          <a:lstStyle/>
          <a:p>
            <a:r>
              <a:rPr lang="en-US" altLang="en-US" dirty="0"/>
              <a:t>Square wave spectra</a:t>
            </a:r>
          </a:p>
        </p:txBody>
      </p:sp>
      <p:pic>
        <p:nvPicPr>
          <p:cNvPr id="49161"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806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0179"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0180"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0181" name="Picture 8" descr="a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63800"/>
            <a:ext cx="25717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438400"/>
            <a:ext cx="26003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668838"/>
            <a:ext cx="255270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Rectangle 14"/>
          <p:cNvSpPr>
            <a:spLocks noGrp="1" noChangeArrowheads="1"/>
          </p:cNvSpPr>
          <p:nvPr>
            <p:ph type="title"/>
          </p:nvPr>
        </p:nvSpPr>
        <p:spPr/>
        <p:txBody>
          <a:bodyPr/>
          <a:lstStyle/>
          <a:p>
            <a:r>
              <a:rPr lang="en-US" altLang="en-US" dirty="0"/>
              <a:t>Square wave spectra</a:t>
            </a:r>
          </a:p>
        </p:txBody>
      </p:sp>
      <p:pic>
        <p:nvPicPr>
          <p:cNvPr id="50185"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2337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1203"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1204" name="Text Box 7"/>
          <p:cNvSpPr txBox="1">
            <a:spLocks noChangeArrowheads="1"/>
          </p:cNvSpPr>
          <p:nvPr/>
        </p:nvSpPr>
        <p:spPr bwMode="auto">
          <a:xfrm>
            <a:off x="3086100" y="53609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1205" name="Picture 8" descr="a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46338"/>
            <a:ext cx="2590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9" descr="a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4668838"/>
            <a:ext cx="2514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46338"/>
            <a:ext cx="2601913"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Rectangle 14"/>
          <p:cNvSpPr>
            <a:spLocks noGrp="1" noChangeArrowheads="1"/>
          </p:cNvSpPr>
          <p:nvPr>
            <p:ph type="title"/>
          </p:nvPr>
        </p:nvSpPr>
        <p:spPr/>
        <p:txBody>
          <a:bodyPr/>
          <a:lstStyle/>
          <a:p>
            <a:r>
              <a:rPr lang="en-US" altLang="en-US" dirty="0"/>
              <a:t>Square wave spectra</a:t>
            </a:r>
          </a:p>
        </p:txBody>
      </p:sp>
      <p:pic>
        <p:nvPicPr>
          <p:cNvPr id="51210"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45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2227" name="Picture 6" descr="a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450" y="4064000"/>
            <a:ext cx="3968750" cy="265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10"/>
          <p:cNvSpPr>
            <a:spLocks noGrp="1" noChangeArrowheads="1"/>
          </p:cNvSpPr>
          <p:nvPr>
            <p:ph type="title"/>
          </p:nvPr>
        </p:nvSpPr>
        <p:spPr/>
        <p:txBody>
          <a:bodyPr/>
          <a:lstStyle/>
          <a:p>
            <a:r>
              <a:rPr lang="en-US" altLang="en-US" dirty="0"/>
              <a:t>Square wave spectra</a:t>
            </a:r>
          </a:p>
        </p:txBody>
      </p:sp>
      <p:pic>
        <p:nvPicPr>
          <p:cNvPr id="52231" name="Picture 2" descr="File:Waveforms.svg"/>
          <p:cNvPicPr>
            <a:picLocks noChangeAspect="1" noChangeArrowheads="1"/>
          </p:cNvPicPr>
          <p:nvPr/>
        </p:nvPicPr>
        <p:blipFill>
          <a:blip r:embed="rId3">
            <a:extLst>
              <a:ext uri="{28A0092B-C50C-407E-A947-70E740481C1C}">
                <a14:useLocalDpi xmlns:a14="http://schemas.microsoft.com/office/drawing/2010/main" val="0"/>
              </a:ext>
            </a:extLst>
          </a:blip>
          <a:srcRect l="5263" t="29333" r="46317" b="53333"/>
          <a:stretch>
            <a:fillRect/>
          </a:stretch>
        </p:blipFill>
        <p:spPr bwMode="auto">
          <a:xfrm>
            <a:off x="381000" y="25146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rot="16200000">
            <a:off x="2940600" y="5100519"/>
            <a:ext cx="1096964" cy="307777"/>
          </a:xfrm>
          <a:prstGeom prst="rect">
            <a:avLst/>
          </a:prstGeom>
          <a:noFill/>
        </p:spPr>
        <p:txBody>
          <a:bodyPr wrap="square" rtlCol="0">
            <a:spAutoFit/>
          </a:bodyPr>
          <a:lstStyle/>
          <a:p>
            <a:r>
              <a:rPr lang="en-US" sz="1400" dirty="0"/>
              <a:t>Coefficient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DAF0D3-B68C-49A2-99D0-3E284C53CB84}"/>
                  </a:ext>
                </a:extLst>
              </p:cNvPr>
              <p:cNvSpPr txBox="1"/>
              <p:nvPr/>
            </p:nvSpPr>
            <p:spPr>
              <a:xfrm>
                <a:off x="3489082" y="2841887"/>
                <a:ext cx="2477165" cy="10486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𝑓</m:t>
                          </m:r>
                          <m:r>
                            <a:rPr lang="en-US" sz="2400" b="0" i="1" smtClean="0">
                              <a:latin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𝑓</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𝑓𝑡</m:t>
                              </m:r>
                              <m:r>
                                <a:rPr lang="en-US" sz="2400" b="0" i="1" smtClean="0">
                                  <a:latin typeface="Cambria Math" panose="02040503050406030204" pitchFamily="18" charset="0"/>
                                  <a:ea typeface="Cambria Math" panose="02040503050406030204" pitchFamily="18" charset="0"/>
                                </a:rPr>
                                <m:t>)</m:t>
                              </m:r>
                            </m:e>
                          </m:func>
                        </m:e>
                      </m:nary>
                    </m:oMath>
                  </m:oMathPara>
                </a14:m>
                <a:endParaRPr lang="en-US" sz="2400" dirty="0"/>
              </a:p>
            </p:txBody>
          </p:sp>
        </mc:Choice>
        <mc:Fallback xmlns="">
          <p:sp>
            <p:nvSpPr>
              <p:cNvPr id="2" name="TextBox 1">
                <a:extLst>
                  <a:ext uri="{FF2B5EF4-FFF2-40B4-BE49-F238E27FC236}">
                    <a16:creationId xmlns:a16="http://schemas.microsoft.com/office/drawing/2014/main" id="{1FDAF0D3-B68C-49A2-99D0-3E284C53CB84}"/>
                  </a:ext>
                </a:extLst>
              </p:cNvPr>
              <p:cNvSpPr txBox="1">
                <a:spLocks noRot="1" noChangeAspect="1" noMove="1" noResize="1" noEditPoints="1" noAdjustHandles="1" noChangeArrowheads="1" noChangeShapeType="1" noTextEdit="1"/>
              </p:cNvSpPr>
              <p:nvPr/>
            </p:nvSpPr>
            <p:spPr>
              <a:xfrm>
                <a:off x="3489082" y="2841887"/>
                <a:ext cx="2477165" cy="10486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5643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8458200" cy="838200"/>
          </a:xfrm>
        </p:spPr>
        <p:txBody>
          <a:bodyPr>
            <a:normAutofit fontScale="90000"/>
          </a:bodyPr>
          <a:lstStyle/>
          <a:p>
            <a:pPr>
              <a:defRPr/>
            </a:pPr>
            <a:r>
              <a:rPr lang="en-US" dirty="0"/>
              <a:t>Jean </a:t>
            </a:r>
            <a:r>
              <a:rPr lang="en-US" dirty="0" err="1"/>
              <a:t>Baptiste</a:t>
            </a:r>
            <a:r>
              <a:rPr lang="en-US" dirty="0"/>
              <a:t> Joseph Fourier (1768-1830)</a:t>
            </a:r>
          </a:p>
        </p:txBody>
      </p:sp>
      <p:sp>
        <p:nvSpPr>
          <p:cNvPr id="25603" name="Rectangle 3"/>
          <p:cNvSpPr>
            <a:spLocks noGrp="1" noChangeArrowheads="1"/>
          </p:cNvSpPr>
          <p:nvPr>
            <p:ph type="body" idx="1"/>
          </p:nvPr>
        </p:nvSpPr>
        <p:spPr>
          <a:xfrm>
            <a:off x="152400" y="914400"/>
            <a:ext cx="4114800" cy="5943600"/>
          </a:xfrm>
        </p:spPr>
        <p:txBody>
          <a:bodyPr>
            <a:normAutofit lnSpcReduction="10000"/>
          </a:bodyPr>
          <a:lstStyle/>
          <a:p>
            <a:pPr>
              <a:buFont typeface="Arial" charset="0"/>
              <a:buNone/>
              <a:defRPr/>
            </a:pPr>
            <a:r>
              <a:rPr lang="en-US" sz="2800" dirty="0"/>
              <a:t>A bold idea (1807):</a:t>
            </a:r>
          </a:p>
          <a:p>
            <a:pPr>
              <a:buFont typeface="Arial" charset="0"/>
              <a:buNone/>
              <a:defRPr/>
            </a:pPr>
            <a:r>
              <a:rPr lang="en-US" sz="2000" i="1" dirty="0"/>
              <a:t>	</a:t>
            </a:r>
            <a:r>
              <a:rPr lang="en-US" sz="2000" b="1" i="1" dirty="0"/>
              <a:t>Any</a:t>
            </a:r>
            <a:r>
              <a:rPr lang="en-US" sz="2000" i="1" dirty="0"/>
              <a:t> </a:t>
            </a:r>
            <a:r>
              <a:rPr lang="en-US" sz="2000" i="1" dirty="0" err="1"/>
              <a:t>univariate</a:t>
            </a:r>
            <a:r>
              <a:rPr lang="en-US" sz="2000" i="1" dirty="0"/>
              <a:t> function can be rewritten as a weighted sum of </a:t>
            </a:r>
            <a:r>
              <a:rPr lang="en-US" sz="2000" i="1" dirty="0" err="1"/>
              <a:t>sines</a:t>
            </a:r>
            <a:r>
              <a:rPr lang="en-US" sz="2000" i="1" dirty="0"/>
              <a:t> and cosines of different frequencies. </a:t>
            </a:r>
          </a:p>
          <a:p>
            <a:pPr marL="0" indent="0">
              <a:buNone/>
              <a:defRPr/>
            </a:pPr>
            <a:r>
              <a:rPr lang="en-US" sz="2800" dirty="0"/>
              <a:t>Don’t believe it?  </a:t>
            </a:r>
          </a:p>
          <a:p>
            <a:pPr lvl="1">
              <a:buFont typeface="Arial" charset="0"/>
              <a:buChar char="–"/>
              <a:defRPr/>
            </a:pPr>
            <a:r>
              <a:rPr lang="en-US" sz="2400" dirty="0"/>
              <a:t>Neither did Lagrange, Laplace, Poisson and other big wigs</a:t>
            </a:r>
          </a:p>
          <a:p>
            <a:pPr lvl="1">
              <a:buFont typeface="Arial" charset="0"/>
              <a:buChar char="–"/>
              <a:defRPr/>
            </a:pPr>
            <a:r>
              <a:rPr lang="en-US" sz="2400" dirty="0"/>
              <a:t>Not translated into English until 1878!</a:t>
            </a:r>
          </a:p>
          <a:p>
            <a:pPr marL="0" indent="0">
              <a:buNone/>
              <a:defRPr/>
            </a:pPr>
            <a:r>
              <a:rPr lang="en-US" sz="2800" dirty="0"/>
              <a:t> But it’s (mostly) true!</a:t>
            </a:r>
          </a:p>
          <a:p>
            <a:pPr lvl="1">
              <a:buFont typeface="Arial" charset="0"/>
              <a:buChar char="–"/>
              <a:defRPr/>
            </a:pPr>
            <a:r>
              <a:rPr lang="en-US" sz="2400" dirty="0"/>
              <a:t>Called Fourier Series</a:t>
            </a:r>
          </a:p>
          <a:p>
            <a:pPr lvl="1">
              <a:buFont typeface="Arial" charset="0"/>
              <a:buChar char="–"/>
              <a:defRPr/>
            </a:pPr>
            <a:r>
              <a:rPr lang="en-US" sz="2400" dirty="0"/>
              <a:t>There are some subtle restrictions</a:t>
            </a:r>
          </a:p>
          <a:p>
            <a:pPr lvl="1">
              <a:buFont typeface="Arial" charset="0"/>
              <a:buChar char="–"/>
              <a:defRPr/>
            </a:pPr>
            <a:endParaRPr lang="en-US" sz="2400" dirty="0"/>
          </a:p>
        </p:txBody>
      </p:sp>
      <p:pic>
        <p:nvPicPr>
          <p:cNvPr id="55298" name="Picture 2" descr="http://upload.wikimedia.org/wikipedia/commons/thumb/d/d8/Langrange_portrait.jpg/225px-Langrange_portra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318" y="3255818"/>
            <a:ext cx="21431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descr="http://upload.wikimedia.org/wikipedia/commons/0/03/Legend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518" y="3636818"/>
            <a:ext cx="152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http://upload.wikimedia.org/wikipedia/commons/thumb/e/e3/Pierre-Simon_Laplace.jpg/225px-Pierre-Simon_Lapla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2318" y="2951018"/>
            <a:ext cx="21431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p:cNvSpPr/>
          <p:nvPr/>
        </p:nvSpPr>
        <p:spPr>
          <a:xfrm>
            <a:off x="4381500" y="1028700"/>
            <a:ext cx="4495800" cy="1943100"/>
          </a:xfrm>
          <a:prstGeom prst="wedgeRoundRectCallout">
            <a:avLst>
              <a:gd name="adj1" fmla="val -8228"/>
              <a:gd name="adj2" fmla="val 843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defRPr/>
            </a:pPr>
            <a:endParaRPr lang="en-US" sz="1100" i="1" dirty="0">
              <a:solidFill>
                <a:schemeClr val="tx1"/>
              </a:solidFill>
            </a:endParaRPr>
          </a:p>
          <a:p>
            <a:pPr algn="just" eaLnBrk="1" hangingPunct="1">
              <a:defRPr/>
            </a:pPr>
            <a:r>
              <a:rPr lang="en-US" i="1" dirty="0">
                <a:solidFill>
                  <a:schemeClr val="tx1"/>
                </a:solidFill>
              </a:rPr>
              <a:t>...the manner in which the author arrives at these equations is not exempt of difficulties and...his analysis to integrate them still leaves something to be desired on the score of generality and even </a:t>
            </a:r>
            <a:r>
              <a:rPr lang="en-US" i="1" dirty="0" err="1">
                <a:solidFill>
                  <a:schemeClr val="tx1"/>
                </a:solidFill>
              </a:rPr>
              <a:t>rigour</a:t>
            </a:r>
            <a:r>
              <a:rPr lang="en-US" dirty="0">
                <a:solidFill>
                  <a:schemeClr val="tx1"/>
                </a:solidFill>
              </a:rPr>
              <a:t>.</a:t>
            </a:r>
          </a:p>
          <a:p>
            <a:pPr algn="just" eaLnBrk="1" hangingPunct="1">
              <a:defRPr/>
            </a:pPr>
            <a:endParaRPr lang="en-US" dirty="0"/>
          </a:p>
        </p:txBody>
      </p:sp>
      <p:sp>
        <p:nvSpPr>
          <p:cNvPr id="11" name="TextBox 10"/>
          <p:cNvSpPr txBox="1">
            <a:spLocks noChangeArrowheads="1"/>
          </p:cNvSpPr>
          <p:nvPr/>
        </p:nvSpPr>
        <p:spPr bwMode="auto">
          <a:xfrm>
            <a:off x="4586576" y="3246581"/>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latin typeface="Arial" panose="020B0604020202020204" pitchFamily="34" charset="0"/>
              </a:rPr>
              <a:t>Laplace</a:t>
            </a:r>
          </a:p>
        </p:txBody>
      </p:sp>
      <p:sp>
        <p:nvSpPr>
          <p:cNvPr id="12" name="TextBox 11"/>
          <p:cNvSpPr txBox="1">
            <a:spLocks noChangeArrowheads="1"/>
          </p:cNvSpPr>
          <p:nvPr/>
        </p:nvSpPr>
        <p:spPr bwMode="auto">
          <a:xfrm>
            <a:off x="5735781" y="5455227"/>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chemeClr val="bg1"/>
                </a:solidFill>
                <a:latin typeface="Arial" panose="020B0604020202020204" pitchFamily="34" charset="0"/>
              </a:rPr>
              <a:t>Lagrange</a:t>
            </a:r>
          </a:p>
        </p:txBody>
      </p:sp>
      <p:sp>
        <p:nvSpPr>
          <p:cNvPr id="13" name="TextBox 12"/>
          <p:cNvSpPr txBox="1">
            <a:spLocks noChangeArrowheads="1"/>
          </p:cNvSpPr>
          <p:nvPr/>
        </p:nvSpPr>
        <p:spPr bwMode="auto">
          <a:xfrm>
            <a:off x="7772256" y="5257656"/>
            <a:ext cx="1223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latin typeface="Arial" panose="020B0604020202020204" pitchFamily="34" charset="0"/>
              </a:rPr>
              <a:t>Legendre</a:t>
            </a:r>
          </a:p>
        </p:txBody>
      </p:sp>
      <p:sp>
        <p:nvSpPr>
          <p:cNvPr id="14" name="TextBox 13"/>
          <p:cNvSpPr txBox="1"/>
          <p:nvPr/>
        </p:nvSpPr>
        <p:spPr>
          <a:xfrm>
            <a:off x="8553450" y="6550223"/>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Tree>
    <p:extLst>
      <p:ext uri="{BB962C8B-B14F-4D97-AF65-F5344CB8AC3E}">
        <p14:creationId xmlns:p14="http://schemas.microsoft.com/office/powerpoint/2010/main" val="4253053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9024" y="1524000"/>
            <a:ext cx="5057576" cy="4046061"/>
          </a:xfrm>
        </p:spPr>
      </p:pic>
      <p:sp>
        <p:nvSpPr>
          <p:cNvPr id="5" name="TextBox 4"/>
          <p:cNvSpPr txBox="1"/>
          <p:nvPr/>
        </p:nvSpPr>
        <p:spPr>
          <a:xfrm>
            <a:off x="6623048" y="6550223"/>
            <a:ext cx="253146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Wikipedia – Fourier transform</a:t>
            </a:r>
          </a:p>
        </p:txBody>
      </p:sp>
    </p:spTree>
    <p:extLst>
      <p:ext uri="{BB962C8B-B14F-4D97-AF65-F5344CB8AC3E}">
        <p14:creationId xmlns:p14="http://schemas.microsoft.com/office/powerpoint/2010/main" val="1851294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Sine/cosine and circle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219200"/>
            <a:ext cx="4762500" cy="4762500"/>
          </a:xfrm>
        </p:spPr>
      </p:pic>
      <p:sp>
        <p:nvSpPr>
          <p:cNvPr id="5" name="TextBox 4"/>
          <p:cNvSpPr txBox="1"/>
          <p:nvPr/>
        </p:nvSpPr>
        <p:spPr>
          <a:xfrm>
            <a:off x="7155955" y="6550223"/>
            <a:ext cx="1988045"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Wikipedia – Unit Circle</a:t>
            </a:r>
          </a:p>
        </p:txBody>
      </p:sp>
      <p:cxnSp>
        <p:nvCxnSpPr>
          <p:cNvPr id="7" name="Straight Connector 6"/>
          <p:cNvCxnSpPr/>
          <p:nvPr/>
        </p:nvCxnSpPr>
        <p:spPr>
          <a:xfrm flipH="1">
            <a:off x="3429000" y="2435772"/>
            <a:ext cx="7883" cy="145042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29000" y="3070178"/>
            <a:ext cx="609600" cy="369332"/>
          </a:xfrm>
          <a:prstGeom prst="rect">
            <a:avLst/>
          </a:prstGeom>
          <a:noFill/>
        </p:spPr>
        <p:txBody>
          <a:bodyPr wrap="square" rtlCol="0">
            <a:spAutoFit/>
          </a:bodyPr>
          <a:lstStyle/>
          <a:p>
            <a:r>
              <a:rPr lang="en-US" dirty="0"/>
              <a:t>sin </a:t>
            </a:r>
            <a:r>
              <a:rPr lang="en-US" i="1" dirty="0"/>
              <a:t>t</a:t>
            </a:r>
            <a:r>
              <a:rPr lang="en-US" dirty="0"/>
              <a:t> </a:t>
            </a:r>
          </a:p>
        </p:txBody>
      </p:sp>
      <p:sp>
        <p:nvSpPr>
          <p:cNvPr id="11" name="TextBox 10"/>
          <p:cNvSpPr txBox="1"/>
          <p:nvPr/>
        </p:nvSpPr>
        <p:spPr>
          <a:xfrm>
            <a:off x="2698531" y="3873062"/>
            <a:ext cx="693683" cy="369332"/>
          </a:xfrm>
          <a:prstGeom prst="rect">
            <a:avLst/>
          </a:prstGeom>
          <a:noFill/>
        </p:spPr>
        <p:txBody>
          <a:bodyPr wrap="square" rtlCol="0">
            <a:spAutoFit/>
          </a:bodyPr>
          <a:lstStyle/>
          <a:p>
            <a:r>
              <a:rPr lang="en-US" dirty="0"/>
              <a:t>cos </a:t>
            </a:r>
            <a:r>
              <a:rPr lang="en-US" i="1" dirty="0"/>
              <a:t>t</a:t>
            </a:r>
            <a:r>
              <a:rPr lang="en-US" dirty="0"/>
              <a:t> </a:t>
            </a:r>
          </a:p>
        </p:txBody>
      </p:sp>
    </p:spTree>
    <p:extLst>
      <p:ext uri="{BB962C8B-B14F-4D97-AF65-F5344CB8AC3E}">
        <p14:creationId xmlns:p14="http://schemas.microsoft.com/office/powerpoint/2010/main" val="30367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amera falls from airplane and lands in pig pen--MUST WATCH END!!">
            <a:hlinkClick r:id="" action="ppaction://media"/>
            <a:extLst>
              <a:ext uri="{FF2B5EF4-FFF2-40B4-BE49-F238E27FC236}">
                <a16:creationId xmlns:a16="http://schemas.microsoft.com/office/drawing/2014/main" id="{497779CF-516D-4B3E-9C62-8003D86A90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532"/>
          </a:xfrm>
        </p:spPr>
      </p:pic>
    </p:spTree>
    <p:extLst>
      <p:ext uri="{BB962C8B-B14F-4D97-AF65-F5344CB8AC3E}">
        <p14:creationId xmlns:p14="http://schemas.microsoft.com/office/powerpoint/2010/main" val="27141684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Square wave (approx.)</a:t>
            </a:r>
          </a:p>
        </p:txBody>
      </p:sp>
      <p:pic>
        <p:nvPicPr>
          <p:cNvPr id="4" name="Fourier Series Animation using Circl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236663"/>
            <a:ext cx="8229600" cy="4643437"/>
          </a:xfrm>
        </p:spPr>
      </p:pic>
      <p:sp>
        <p:nvSpPr>
          <p:cNvPr id="5" name="TextBox 4"/>
          <p:cNvSpPr txBox="1"/>
          <p:nvPr/>
        </p:nvSpPr>
        <p:spPr>
          <a:xfrm>
            <a:off x="7562092" y="6550223"/>
            <a:ext cx="1581908"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Mehmet E. </a:t>
            </a:r>
            <a:r>
              <a:rPr lang="en-US" sz="1400" dirty="0" err="1">
                <a:solidFill>
                  <a:schemeClr val="bg1">
                    <a:lumMod val="50000"/>
                  </a:schemeClr>
                </a:solidFill>
                <a:latin typeface="Arial" charset="0"/>
                <a:cs typeface="+mn-cs"/>
              </a:rPr>
              <a:t>Yavuz</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18426286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Sawtooth</a:t>
            </a:r>
            <a:r>
              <a:rPr lang="en-US" dirty="0"/>
              <a:t> wave (approx.)</a:t>
            </a:r>
          </a:p>
        </p:txBody>
      </p:sp>
      <p:pic>
        <p:nvPicPr>
          <p:cNvPr id="4" name="Fourier Series Animation using Circles [Sawtooth func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236663"/>
            <a:ext cx="8229600" cy="4643437"/>
          </a:xfrm>
        </p:spPr>
      </p:pic>
      <p:sp>
        <p:nvSpPr>
          <p:cNvPr id="5" name="TextBox 4"/>
          <p:cNvSpPr txBox="1"/>
          <p:nvPr/>
        </p:nvSpPr>
        <p:spPr>
          <a:xfrm>
            <a:off x="7562092" y="6550223"/>
            <a:ext cx="1581908"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Mehmet E. </a:t>
            </a:r>
            <a:r>
              <a:rPr lang="en-US" sz="1400" dirty="0" err="1">
                <a:solidFill>
                  <a:schemeClr val="bg1">
                    <a:lumMod val="50000"/>
                  </a:schemeClr>
                </a:solidFill>
                <a:latin typeface="Arial" charset="0"/>
                <a:cs typeface="+mn-cs"/>
              </a:rPr>
              <a:t>Yavuz</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27065425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37805">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Example: Music</a:t>
            </a:r>
          </a:p>
        </p:txBody>
      </p:sp>
      <p:sp>
        <p:nvSpPr>
          <p:cNvPr id="53251" name="Content Placeholder 2"/>
          <p:cNvSpPr>
            <a:spLocks noGrp="1"/>
          </p:cNvSpPr>
          <p:nvPr>
            <p:ph idx="1"/>
          </p:nvPr>
        </p:nvSpPr>
        <p:spPr/>
        <p:txBody>
          <a:bodyPr/>
          <a:lstStyle/>
          <a:p>
            <a:r>
              <a:rPr lang="en-US" altLang="en-US"/>
              <a:t>We think of music in terms of frequencies at different magnitudes</a:t>
            </a:r>
          </a:p>
        </p:txBody>
      </p:sp>
      <p:pic>
        <p:nvPicPr>
          <p:cNvPr id="53252" name="Picture 4" descr="File:Voice waveform and 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86000"/>
            <a:ext cx="89535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942263" y="6550025"/>
            <a:ext cx="1201737" cy="307975"/>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Slide: </a:t>
            </a:r>
            <a:r>
              <a:rPr lang="en-US" sz="1400" dirty="0" err="1">
                <a:solidFill>
                  <a:schemeClr val="bg1">
                    <a:lumMod val="50000"/>
                  </a:schemeClr>
                </a:solidFill>
                <a:latin typeface="Arial" charset="0"/>
                <a:cs typeface="+mn-cs"/>
              </a:rPr>
              <a:t>Hoiem</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3583502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3B30-443D-4276-88D7-F2CCAF2D99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3AD5AF-BDED-4331-B77D-1C0A6DFEEB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5B3FBB-EDD1-40AC-9E0C-42D1983D945C}"/>
              </a:ext>
            </a:extLst>
          </p:cNvPr>
          <p:cNvPicPr>
            <a:picLocks noChangeAspect="1"/>
          </p:cNvPicPr>
          <p:nvPr/>
        </p:nvPicPr>
        <p:blipFill rotWithShape="1">
          <a:blip r:embed="rId2"/>
          <a:srcRect l="54432" r="4431"/>
          <a:stretch/>
        </p:blipFill>
        <p:spPr>
          <a:xfrm>
            <a:off x="51955" y="-10391"/>
            <a:ext cx="9041305" cy="6868391"/>
          </a:xfrm>
          <a:prstGeom prst="rect">
            <a:avLst/>
          </a:prstGeom>
        </p:spPr>
      </p:pic>
      <p:sp>
        <p:nvSpPr>
          <p:cNvPr id="5" name="TextBox 4">
            <a:extLst>
              <a:ext uri="{FF2B5EF4-FFF2-40B4-BE49-F238E27FC236}">
                <a16:creationId xmlns:a16="http://schemas.microsoft.com/office/drawing/2014/main" id="{6B907AB0-02C6-47FB-B477-ACCAA1CBBD2F}"/>
              </a:ext>
            </a:extLst>
          </p:cNvPr>
          <p:cNvSpPr txBox="1"/>
          <p:nvPr/>
        </p:nvSpPr>
        <p:spPr>
          <a:xfrm>
            <a:off x="7189295" y="2286000"/>
            <a:ext cx="1954705" cy="646331"/>
          </a:xfrm>
          <a:prstGeom prst="rect">
            <a:avLst/>
          </a:prstGeom>
          <a:noFill/>
        </p:spPr>
        <p:txBody>
          <a:bodyPr wrap="square" rtlCol="0">
            <a:spAutoFit/>
          </a:bodyPr>
          <a:lstStyle/>
          <a:p>
            <a:pPr algn="ctr"/>
            <a:r>
              <a:rPr lang="en-US" dirty="0"/>
              <a:t>Spatial </a:t>
            </a:r>
            <a:br>
              <a:rPr lang="en-US" dirty="0"/>
            </a:br>
            <a:r>
              <a:rPr lang="en-US" dirty="0"/>
              <a:t>domain</a:t>
            </a:r>
          </a:p>
        </p:txBody>
      </p:sp>
      <p:sp>
        <p:nvSpPr>
          <p:cNvPr id="6" name="TextBox 5">
            <a:extLst>
              <a:ext uri="{FF2B5EF4-FFF2-40B4-BE49-F238E27FC236}">
                <a16:creationId xmlns:a16="http://schemas.microsoft.com/office/drawing/2014/main" id="{BD96C461-EED3-4028-AC0E-F13C3C95EE18}"/>
              </a:ext>
            </a:extLst>
          </p:cNvPr>
          <p:cNvSpPr txBox="1"/>
          <p:nvPr/>
        </p:nvSpPr>
        <p:spPr>
          <a:xfrm>
            <a:off x="7189295" y="4206081"/>
            <a:ext cx="1954705" cy="646331"/>
          </a:xfrm>
          <a:prstGeom prst="rect">
            <a:avLst/>
          </a:prstGeom>
          <a:noFill/>
        </p:spPr>
        <p:txBody>
          <a:bodyPr wrap="square" rtlCol="0">
            <a:spAutoFit/>
          </a:bodyPr>
          <a:lstStyle/>
          <a:p>
            <a:pPr algn="ctr"/>
            <a:r>
              <a:rPr lang="en-US" dirty="0"/>
              <a:t>Frequency domain</a:t>
            </a:r>
          </a:p>
        </p:txBody>
      </p:sp>
      <p:sp>
        <p:nvSpPr>
          <p:cNvPr id="7" name="TextBox 6">
            <a:extLst>
              <a:ext uri="{FF2B5EF4-FFF2-40B4-BE49-F238E27FC236}">
                <a16:creationId xmlns:a16="http://schemas.microsoft.com/office/drawing/2014/main" id="{D38D2577-A53A-4784-9CCB-F90658DB2DFE}"/>
              </a:ext>
            </a:extLst>
          </p:cNvPr>
          <p:cNvSpPr txBox="1"/>
          <p:nvPr/>
        </p:nvSpPr>
        <p:spPr>
          <a:xfrm>
            <a:off x="3972791" y="4658590"/>
            <a:ext cx="2590800" cy="369332"/>
          </a:xfrm>
          <a:prstGeom prst="rect">
            <a:avLst/>
          </a:prstGeom>
          <a:noFill/>
        </p:spPr>
        <p:txBody>
          <a:bodyPr wrap="square" rtlCol="0">
            <a:spAutoFit/>
          </a:bodyPr>
          <a:lstStyle/>
          <a:p>
            <a:r>
              <a:rPr lang="en-US" dirty="0"/>
              <a:t>Frequency</a:t>
            </a:r>
          </a:p>
        </p:txBody>
      </p:sp>
      <p:sp>
        <p:nvSpPr>
          <p:cNvPr id="8" name="TextBox 7">
            <a:extLst>
              <a:ext uri="{FF2B5EF4-FFF2-40B4-BE49-F238E27FC236}">
                <a16:creationId xmlns:a16="http://schemas.microsoft.com/office/drawing/2014/main" id="{3E27D751-A001-4A4A-A99E-236C47A43263}"/>
              </a:ext>
            </a:extLst>
          </p:cNvPr>
          <p:cNvSpPr txBox="1"/>
          <p:nvPr/>
        </p:nvSpPr>
        <p:spPr>
          <a:xfrm rot="16200000">
            <a:off x="1102529" y="4271844"/>
            <a:ext cx="1447800" cy="369332"/>
          </a:xfrm>
          <a:prstGeom prst="rect">
            <a:avLst/>
          </a:prstGeom>
          <a:noFill/>
        </p:spPr>
        <p:txBody>
          <a:bodyPr wrap="square" rtlCol="0">
            <a:spAutoFit/>
          </a:bodyPr>
          <a:lstStyle/>
          <a:p>
            <a:r>
              <a:rPr lang="en-US" dirty="0"/>
              <a:t>Coefficient</a:t>
            </a:r>
          </a:p>
        </p:txBody>
      </p:sp>
      <p:pic>
        <p:nvPicPr>
          <p:cNvPr id="12" name="Picture 11">
            <a:extLst>
              <a:ext uri="{FF2B5EF4-FFF2-40B4-BE49-F238E27FC236}">
                <a16:creationId xmlns:a16="http://schemas.microsoft.com/office/drawing/2014/main" id="{0BFC6BFF-DCF5-4FB4-85A8-C5C04B26969F}"/>
              </a:ext>
            </a:extLst>
          </p:cNvPr>
          <p:cNvPicPr>
            <a:picLocks noChangeAspect="1"/>
          </p:cNvPicPr>
          <p:nvPr/>
        </p:nvPicPr>
        <p:blipFill>
          <a:blip r:embed="rId3"/>
          <a:stretch>
            <a:fillRect/>
          </a:stretch>
        </p:blipFill>
        <p:spPr>
          <a:xfrm flipV="1">
            <a:off x="2376054" y="5563031"/>
            <a:ext cx="4377348" cy="723468"/>
          </a:xfrm>
          <a:prstGeom prst="rect">
            <a:avLst/>
          </a:prstGeom>
          <a:ln>
            <a:solidFill>
              <a:schemeClr val="tx1"/>
            </a:solidFill>
          </a:ln>
        </p:spPr>
      </p:pic>
      <p:pic>
        <p:nvPicPr>
          <p:cNvPr id="13" name="Picture 12">
            <a:extLst>
              <a:ext uri="{FF2B5EF4-FFF2-40B4-BE49-F238E27FC236}">
                <a16:creationId xmlns:a16="http://schemas.microsoft.com/office/drawing/2014/main" id="{56FC15B9-7E1F-40F7-A0EF-57B343506DF1}"/>
              </a:ext>
            </a:extLst>
          </p:cNvPr>
          <p:cNvPicPr>
            <a:picLocks noChangeAspect="1"/>
          </p:cNvPicPr>
          <p:nvPr/>
        </p:nvPicPr>
        <p:blipFill>
          <a:blip r:embed="rId4"/>
          <a:stretch>
            <a:fillRect/>
          </a:stretch>
        </p:blipFill>
        <p:spPr>
          <a:xfrm>
            <a:off x="2209800" y="606566"/>
            <a:ext cx="4701972" cy="842943"/>
          </a:xfrm>
          <a:prstGeom prst="rect">
            <a:avLst/>
          </a:prstGeom>
          <a:ln>
            <a:solidFill>
              <a:schemeClr val="tx1"/>
            </a:solidFill>
          </a:ln>
        </p:spPr>
      </p:pic>
    </p:spTree>
    <p:extLst>
      <p:ext uri="{BB962C8B-B14F-4D97-AF65-F5344CB8AC3E}">
        <p14:creationId xmlns:p14="http://schemas.microsoft.com/office/powerpoint/2010/main" val="15132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Fourier analysis in images</a:t>
            </a:r>
          </a:p>
        </p:txBody>
      </p:sp>
      <p:pic>
        <p:nvPicPr>
          <p:cNvPr id="55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23622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33800"/>
            <a:ext cx="23622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1295400"/>
            <a:ext cx="23622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1295400"/>
            <a:ext cx="23622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3733800"/>
            <a:ext cx="23622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4"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3733800"/>
            <a:ext cx="23622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05" name="TextBox 11"/>
          <p:cNvSpPr txBox="1">
            <a:spLocks noChangeArrowheads="1"/>
          </p:cNvSpPr>
          <p:nvPr/>
        </p:nvSpPr>
        <p:spPr bwMode="auto">
          <a:xfrm>
            <a:off x="68483" y="903566"/>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Spatial domain images</a:t>
            </a:r>
          </a:p>
        </p:txBody>
      </p:sp>
      <p:sp>
        <p:nvSpPr>
          <p:cNvPr id="55306" name="TextBox 12"/>
          <p:cNvSpPr txBox="1">
            <a:spLocks noChangeArrowheads="1"/>
          </p:cNvSpPr>
          <p:nvPr/>
        </p:nvSpPr>
        <p:spPr bwMode="auto">
          <a:xfrm>
            <a:off x="104172" y="6172200"/>
            <a:ext cx="5416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Fourier decomposition frequency amplitude images</a:t>
            </a:r>
          </a:p>
        </p:txBody>
      </p:sp>
      <p:sp>
        <p:nvSpPr>
          <p:cNvPr id="12" name="TextBox 12">
            <a:extLst>
              <a:ext uri="{FF2B5EF4-FFF2-40B4-BE49-F238E27FC236}">
                <a16:creationId xmlns:a16="http://schemas.microsoft.com/office/drawing/2014/main" id="{3FF246EC-A075-492A-801E-04F0EDE44E6E}"/>
              </a:ext>
            </a:extLst>
          </p:cNvPr>
          <p:cNvSpPr txBox="1">
            <a:spLocks noChangeArrowheads="1"/>
          </p:cNvSpPr>
          <p:nvPr/>
        </p:nvSpPr>
        <p:spPr bwMode="auto">
          <a:xfrm>
            <a:off x="178730" y="6549230"/>
            <a:ext cx="89940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a:solidFill>
                  <a:schemeClr val="bg1">
                    <a:lumMod val="50000"/>
                  </a:schemeClr>
                </a:solidFill>
                <a:latin typeface="Arial" panose="020B0604020202020204" pitchFamily="34" charset="0"/>
              </a:rPr>
              <a:t>http://sharp.bu.edu/~slehar/fourier/fourier.html#filtering  More: http://www.cs.unm.edu/~brayer/vision/fourier.html</a:t>
            </a:r>
          </a:p>
        </p:txBody>
      </p:sp>
    </p:spTree>
    <p:extLst>
      <p:ext uri="{BB962C8B-B14F-4D97-AF65-F5344CB8AC3E}">
        <p14:creationId xmlns:p14="http://schemas.microsoft.com/office/powerpoint/2010/main" val="2418562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a:t>Signals can be composed</a:t>
            </a:r>
          </a:p>
        </p:txBody>
      </p:sp>
      <p:pic>
        <p:nvPicPr>
          <p:cNvPr id="563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2286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63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10000"/>
            <a:ext cx="2286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63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371600"/>
            <a:ext cx="2286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632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810000"/>
            <a:ext cx="2286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6327"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1371600"/>
            <a:ext cx="2286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6328"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3810000"/>
            <a:ext cx="2286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6329" name="TextBox 10"/>
          <p:cNvSpPr txBox="1">
            <a:spLocks noChangeArrowheads="1"/>
          </p:cNvSpPr>
          <p:nvPr/>
        </p:nvSpPr>
        <p:spPr bwMode="auto">
          <a:xfrm>
            <a:off x="2745249" y="3312881"/>
            <a:ext cx="5148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dirty="0">
                <a:latin typeface="Arial" panose="020B0604020202020204" pitchFamily="34" charset="0"/>
              </a:rPr>
              <a:t>+</a:t>
            </a:r>
          </a:p>
        </p:txBody>
      </p:sp>
      <p:sp>
        <p:nvSpPr>
          <p:cNvPr id="56330" name="TextBox 11"/>
          <p:cNvSpPr txBox="1">
            <a:spLocks noChangeArrowheads="1"/>
          </p:cNvSpPr>
          <p:nvPr/>
        </p:nvSpPr>
        <p:spPr bwMode="auto">
          <a:xfrm>
            <a:off x="5824130" y="3276600"/>
            <a:ext cx="5437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800" dirty="0">
                <a:latin typeface="Arial" panose="020B0604020202020204" pitchFamily="34" charset="0"/>
              </a:rPr>
              <a:t>=</a:t>
            </a:r>
          </a:p>
        </p:txBody>
      </p:sp>
      <p:sp>
        <p:nvSpPr>
          <p:cNvPr id="56331" name="TextBox 12"/>
          <p:cNvSpPr txBox="1">
            <a:spLocks noChangeArrowheads="1"/>
          </p:cNvSpPr>
          <p:nvPr/>
        </p:nvSpPr>
        <p:spPr bwMode="auto">
          <a:xfrm>
            <a:off x="178730" y="6549230"/>
            <a:ext cx="89940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a:solidFill>
                  <a:schemeClr val="bg1">
                    <a:lumMod val="50000"/>
                  </a:schemeClr>
                </a:solidFill>
                <a:latin typeface="Arial" panose="020B0604020202020204" pitchFamily="34" charset="0"/>
              </a:rPr>
              <a:t>http://sharp.bu.edu/~slehar/fourier/fourier.html#filtering  More: http://www.cs.unm.edu/~brayer/vision/fourier.html</a:t>
            </a:r>
          </a:p>
        </p:txBody>
      </p:sp>
      <p:sp>
        <p:nvSpPr>
          <p:cNvPr id="12" name="TextBox 11">
            <a:extLst>
              <a:ext uri="{FF2B5EF4-FFF2-40B4-BE49-F238E27FC236}">
                <a16:creationId xmlns:a16="http://schemas.microsoft.com/office/drawing/2014/main" id="{ECE08041-4090-4B81-B602-B3FC4CA5453A}"/>
              </a:ext>
            </a:extLst>
          </p:cNvPr>
          <p:cNvSpPr txBox="1">
            <a:spLocks noChangeArrowheads="1"/>
          </p:cNvSpPr>
          <p:nvPr/>
        </p:nvSpPr>
        <p:spPr bwMode="auto">
          <a:xfrm>
            <a:off x="68483" y="903566"/>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Spatial domain images</a:t>
            </a:r>
          </a:p>
        </p:txBody>
      </p:sp>
      <p:sp>
        <p:nvSpPr>
          <p:cNvPr id="14" name="TextBox 12">
            <a:extLst>
              <a:ext uri="{FF2B5EF4-FFF2-40B4-BE49-F238E27FC236}">
                <a16:creationId xmlns:a16="http://schemas.microsoft.com/office/drawing/2014/main" id="{A867E9D6-9732-4217-B8C8-B39042C79A67}"/>
              </a:ext>
            </a:extLst>
          </p:cNvPr>
          <p:cNvSpPr txBox="1">
            <a:spLocks noChangeArrowheads="1"/>
          </p:cNvSpPr>
          <p:nvPr/>
        </p:nvSpPr>
        <p:spPr bwMode="auto">
          <a:xfrm>
            <a:off x="104172" y="6172200"/>
            <a:ext cx="5416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Fourier decomposition frequency amplitude images</a:t>
            </a:r>
          </a:p>
        </p:txBody>
      </p:sp>
    </p:spTree>
    <p:extLst>
      <p:ext uri="{BB962C8B-B14F-4D97-AF65-F5344CB8AC3E}">
        <p14:creationId xmlns:p14="http://schemas.microsoft.com/office/powerpoint/2010/main" val="3728396359"/>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p:txBody>
          <a:bodyPr/>
          <a:lstStyle/>
          <a:p>
            <a:r>
              <a:rPr lang="en-US" altLang="en-US" dirty="0"/>
              <a:t>Natural image</a:t>
            </a:r>
          </a:p>
        </p:txBody>
      </p:sp>
      <p:pic>
        <p:nvPicPr>
          <p:cNvPr id="6349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2793" t="7437" r="9428" b="11045"/>
          <a:stretch/>
        </p:blipFill>
        <p:spPr bwMode="auto">
          <a:xfrm>
            <a:off x="4914900" y="2244436"/>
            <a:ext cx="3736975" cy="293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51075"/>
            <a:ext cx="38862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57200" y="5638800"/>
            <a:ext cx="8194675" cy="923330"/>
          </a:xfrm>
          <a:prstGeom prst="rect">
            <a:avLst/>
          </a:prstGeom>
          <a:noFill/>
        </p:spPr>
        <p:txBody>
          <a:bodyPr wrap="square" rtlCol="0">
            <a:spAutoFit/>
          </a:bodyPr>
          <a:lstStyle/>
          <a:p>
            <a:r>
              <a:rPr lang="en-US" dirty="0"/>
              <a:t>What does it mean to be at pixel </a:t>
            </a:r>
            <a:r>
              <a:rPr lang="en-US" dirty="0" err="1"/>
              <a:t>x,y</a:t>
            </a:r>
            <a:r>
              <a:rPr lang="en-US" dirty="0"/>
              <a:t>?</a:t>
            </a:r>
          </a:p>
          <a:p>
            <a:r>
              <a:rPr lang="en-US" dirty="0"/>
              <a:t>What does it mean to be more or less bright in the Fourier decomposition image?</a:t>
            </a:r>
          </a:p>
        </p:txBody>
      </p:sp>
      <p:sp>
        <p:nvSpPr>
          <p:cNvPr id="3" name="TextBox 2">
            <a:extLst>
              <a:ext uri="{FF2B5EF4-FFF2-40B4-BE49-F238E27FC236}">
                <a16:creationId xmlns:a16="http://schemas.microsoft.com/office/drawing/2014/main" id="{46534FB9-E2EC-47EA-9427-BEEBD7FE4092}"/>
              </a:ext>
            </a:extLst>
          </p:cNvPr>
          <p:cNvSpPr txBox="1"/>
          <p:nvPr/>
        </p:nvSpPr>
        <p:spPr>
          <a:xfrm>
            <a:off x="457200" y="1807730"/>
            <a:ext cx="2590800" cy="369332"/>
          </a:xfrm>
          <a:prstGeom prst="rect">
            <a:avLst/>
          </a:prstGeom>
          <a:noFill/>
        </p:spPr>
        <p:txBody>
          <a:bodyPr wrap="square" rtlCol="0">
            <a:spAutoFit/>
          </a:bodyPr>
          <a:lstStyle/>
          <a:p>
            <a:r>
              <a:rPr lang="en-US" dirty="0"/>
              <a:t>Natural image</a:t>
            </a:r>
          </a:p>
        </p:txBody>
      </p:sp>
      <p:sp>
        <p:nvSpPr>
          <p:cNvPr id="7" name="TextBox 6">
            <a:extLst>
              <a:ext uri="{FF2B5EF4-FFF2-40B4-BE49-F238E27FC236}">
                <a16:creationId xmlns:a16="http://schemas.microsoft.com/office/drawing/2014/main" id="{639B614F-012D-4D07-9062-F552EA266C5D}"/>
              </a:ext>
            </a:extLst>
          </p:cNvPr>
          <p:cNvSpPr txBox="1"/>
          <p:nvPr/>
        </p:nvSpPr>
        <p:spPr>
          <a:xfrm>
            <a:off x="4876800" y="1530731"/>
            <a:ext cx="3886200" cy="646331"/>
          </a:xfrm>
          <a:prstGeom prst="rect">
            <a:avLst/>
          </a:prstGeom>
          <a:noFill/>
        </p:spPr>
        <p:txBody>
          <a:bodyPr wrap="square" rtlCol="0">
            <a:spAutoFit/>
          </a:bodyPr>
          <a:lstStyle/>
          <a:p>
            <a:r>
              <a:rPr lang="en-US" dirty="0"/>
              <a:t>Fourier decomposition </a:t>
            </a:r>
          </a:p>
          <a:p>
            <a:r>
              <a:rPr lang="en-US" dirty="0"/>
              <a:t>Frequency coefficients (amplitude)</a:t>
            </a:r>
          </a:p>
        </p:txBody>
      </p:sp>
    </p:spTree>
    <p:extLst>
      <p:ext uri="{BB962C8B-B14F-4D97-AF65-F5344CB8AC3E}">
        <p14:creationId xmlns:p14="http://schemas.microsoft.com/office/powerpoint/2010/main" val="277467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Brian </a:t>
            </a:r>
            <a:r>
              <a:rPr lang="en-US" dirty="0" err="1"/>
              <a:t>Pauw</a:t>
            </a:r>
            <a:r>
              <a:rPr lang="en-US" dirty="0"/>
              <a:t> demo</a:t>
            </a:r>
          </a:p>
        </p:txBody>
      </p:sp>
      <p:sp>
        <p:nvSpPr>
          <p:cNvPr id="3" name="Content Placeholder 2"/>
          <p:cNvSpPr>
            <a:spLocks noGrp="1"/>
          </p:cNvSpPr>
          <p:nvPr>
            <p:ph idx="1"/>
          </p:nvPr>
        </p:nvSpPr>
        <p:spPr/>
        <p:txBody>
          <a:bodyPr/>
          <a:lstStyle/>
          <a:p>
            <a:r>
              <a:rPr lang="en-US" dirty="0"/>
              <a:t>Live Fourier decomposition images</a:t>
            </a:r>
          </a:p>
          <a:p>
            <a:pPr lvl="1"/>
            <a:r>
              <a:rPr lang="en-US" dirty="0"/>
              <a:t>Using FFT2 function</a:t>
            </a:r>
          </a:p>
          <a:p>
            <a:pPr lvl="1"/>
            <a:endParaRPr lang="en-US" dirty="0"/>
          </a:p>
          <a:p>
            <a:r>
              <a:rPr lang="en-US" dirty="0"/>
              <a:t>I hacked it a bit for MATLAB</a:t>
            </a:r>
          </a:p>
          <a:p>
            <a:r>
              <a:rPr lang="en-US" dirty="0"/>
              <a:t>http://www.lookingatnothing.com/index.php/archives/991</a:t>
            </a:r>
          </a:p>
          <a:p>
            <a:endParaRPr lang="en-US" dirty="0"/>
          </a:p>
        </p:txBody>
      </p:sp>
    </p:spTree>
    <p:extLst>
      <p:ext uri="{BB962C8B-B14F-4D97-AF65-F5344CB8AC3E}">
        <p14:creationId xmlns:p14="http://schemas.microsoft.com/office/powerpoint/2010/main" val="4265968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Periodicity</a:t>
            </a:r>
          </a:p>
        </p:txBody>
      </p:sp>
      <p:sp>
        <p:nvSpPr>
          <p:cNvPr id="3" name="Content Placeholder 2"/>
          <p:cNvSpPr>
            <a:spLocks noGrp="1"/>
          </p:cNvSpPr>
          <p:nvPr>
            <p:ph idx="1"/>
          </p:nvPr>
        </p:nvSpPr>
        <p:spPr/>
        <p:txBody>
          <a:bodyPr/>
          <a:lstStyle/>
          <a:p>
            <a:r>
              <a:rPr lang="en-US" dirty="0"/>
              <a:t>Fourier decomposition uses a basis of periodic signals (waves) with infinite extent.</a:t>
            </a:r>
          </a:p>
          <a:p>
            <a:pPr lvl="1"/>
            <a:r>
              <a:rPr lang="en-US" dirty="0"/>
              <a:t>E.G., our image is assumed to repeated forever</a:t>
            </a:r>
          </a:p>
          <a:p>
            <a:pPr lvl="1"/>
            <a:endParaRPr lang="en-US" dirty="0"/>
          </a:p>
          <a:p>
            <a:r>
              <a:rPr lang="en-US" dirty="0"/>
              <a:t>‘Fake’ signal is image wrapped around</a:t>
            </a:r>
          </a:p>
          <a:p>
            <a:r>
              <a:rPr lang="en-US" dirty="0"/>
              <a:t>Pad with zeros to prevent </a:t>
            </a:r>
            <a:r>
              <a:rPr lang="en-US" i="1" dirty="0"/>
              <a:t>circular </a:t>
            </a:r>
            <a:r>
              <a:rPr lang="en-US" dirty="0"/>
              <a:t>convolution!</a:t>
            </a:r>
          </a:p>
        </p:txBody>
      </p:sp>
      <p:pic>
        <p:nvPicPr>
          <p:cNvPr id="4" name="Picture 3"/>
          <p:cNvPicPr>
            <a:picLocks noChangeAspect="1"/>
          </p:cNvPicPr>
          <p:nvPr/>
        </p:nvPicPr>
        <p:blipFill>
          <a:blip r:embed="rId3"/>
          <a:stretch>
            <a:fillRect/>
          </a:stretch>
        </p:blipFill>
        <p:spPr>
          <a:xfrm>
            <a:off x="2157412" y="4343401"/>
            <a:ext cx="1609725" cy="1609725"/>
          </a:xfrm>
          <a:prstGeom prst="rect">
            <a:avLst/>
          </a:prstGeom>
        </p:spPr>
      </p:pic>
      <p:pic>
        <p:nvPicPr>
          <p:cNvPr id="5" name="Picture 4"/>
          <p:cNvPicPr>
            <a:picLocks noChangeAspect="1"/>
          </p:cNvPicPr>
          <p:nvPr/>
        </p:nvPicPr>
        <p:blipFill>
          <a:blip r:embed="rId3"/>
          <a:stretch>
            <a:fillRect/>
          </a:stretch>
        </p:blipFill>
        <p:spPr>
          <a:xfrm>
            <a:off x="3767137" y="4343400"/>
            <a:ext cx="1609725" cy="1609725"/>
          </a:xfrm>
          <a:prstGeom prst="rect">
            <a:avLst/>
          </a:prstGeom>
        </p:spPr>
      </p:pic>
      <p:pic>
        <p:nvPicPr>
          <p:cNvPr id="6" name="Picture 5"/>
          <p:cNvPicPr>
            <a:picLocks noChangeAspect="1"/>
          </p:cNvPicPr>
          <p:nvPr/>
        </p:nvPicPr>
        <p:blipFill>
          <a:blip r:embed="rId3"/>
          <a:stretch>
            <a:fillRect/>
          </a:stretch>
        </p:blipFill>
        <p:spPr>
          <a:xfrm>
            <a:off x="5376862" y="4343400"/>
            <a:ext cx="1609725" cy="1609725"/>
          </a:xfrm>
          <a:prstGeom prst="rect">
            <a:avLst/>
          </a:prstGeom>
        </p:spPr>
      </p:pic>
      <p:sp>
        <p:nvSpPr>
          <p:cNvPr id="7" name="Rectangle 6"/>
          <p:cNvSpPr/>
          <p:nvPr/>
        </p:nvSpPr>
        <p:spPr>
          <a:xfrm>
            <a:off x="3657600" y="4267200"/>
            <a:ext cx="24765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38749" y="4267197"/>
            <a:ext cx="228600" cy="457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550568" y="6550223"/>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Tree>
    <p:extLst>
      <p:ext uri="{BB962C8B-B14F-4D97-AF65-F5344CB8AC3E}">
        <p14:creationId xmlns:p14="http://schemas.microsoft.com/office/powerpoint/2010/main" val="251063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dirty="0"/>
              <a:t>Think-Pair-Share</a:t>
            </a:r>
          </a:p>
        </p:txBody>
      </p:sp>
      <p:sp>
        <p:nvSpPr>
          <p:cNvPr id="14339" name="Content Placeholder 2"/>
          <p:cNvSpPr>
            <a:spLocks noGrp="1"/>
          </p:cNvSpPr>
          <p:nvPr>
            <p:ph idx="1"/>
          </p:nvPr>
        </p:nvSpPr>
        <p:spPr/>
        <p:txBody>
          <a:bodyPr/>
          <a:lstStyle/>
          <a:p>
            <a:pPr marL="0" indent="0" eaLnBrk="1" hangingPunct="1">
              <a:buNone/>
            </a:pPr>
            <a:r>
              <a:rPr lang="en-US" altLang="en-US" dirty="0"/>
              <a:t>Match the spatial domain image to the Fourier magnitude image</a:t>
            </a:r>
          </a:p>
        </p:txBody>
      </p:sp>
      <p:pic>
        <p:nvPicPr>
          <p:cNvPr id="1434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2308" t="45232" r="61539" b="12923"/>
          <a:stretch>
            <a:fillRect/>
          </a:stretch>
        </p:blipFill>
        <p:spPr bwMode="auto">
          <a:xfrm>
            <a:off x="685800" y="5257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2"/>
          <p:cNvPicPr>
            <a:picLocks noChangeArrowheads="1"/>
          </p:cNvPicPr>
          <p:nvPr/>
        </p:nvPicPr>
        <p:blipFill>
          <a:blip r:embed="rId4">
            <a:extLst>
              <a:ext uri="{28A0092B-C50C-407E-A947-70E740481C1C}">
                <a14:useLocalDpi xmlns:a14="http://schemas.microsoft.com/office/drawing/2010/main" val="0"/>
              </a:ext>
            </a:extLst>
          </a:blip>
          <a:srcRect l="50603" t="52437" r="24097" b="18646"/>
          <a:stretch>
            <a:fillRect/>
          </a:stretch>
        </p:blipFill>
        <p:spPr bwMode="auto">
          <a:xfrm>
            <a:off x="3581400" y="2590800"/>
            <a:ext cx="144780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
          <p:cNvPicPr>
            <a:picLocks noChangeArrowheads="1"/>
          </p:cNvPicPr>
          <p:nvPr/>
        </p:nvPicPr>
        <p:blipFill>
          <a:blip r:embed="rId5" cstate="print">
            <a:extLst>
              <a:ext uri="{28A0092B-C50C-407E-A947-70E740481C1C}">
                <a14:useLocalDpi xmlns:a14="http://schemas.microsoft.com/office/drawing/2010/main" val="0"/>
              </a:ext>
            </a:extLst>
          </a:blip>
          <a:srcRect l="6902" t="17175" r="61354" b="6760"/>
          <a:stretch>
            <a:fillRect/>
          </a:stretch>
        </p:blipFill>
        <p:spPr bwMode="auto">
          <a:xfrm>
            <a:off x="1600200" y="4267200"/>
            <a:ext cx="1752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2" descr="C:\Users\Hoiem\Documents\Classes\Computational Photography - Fall 2010\lectures\demos\fftims\flowers_fft.png"/>
          <p:cNvPicPr>
            <a:picLocks noChangeArrowheads="1"/>
          </p:cNvPicPr>
          <p:nvPr/>
        </p:nvPicPr>
        <p:blipFill>
          <a:blip r:embed="rId6" cstate="print">
            <a:extLst>
              <a:ext uri="{28A0092B-C50C-407E-A947-70E740481C1C}">
                <a14:useLocalDpi xmlns:a14="http://schemas.microsoft.com/office/drawing/2010/main" val="0"/>
              </a:ext>
            </a:extLst>
          </a:blip>
          <a:srcRect l="29167" t="8333" r="26042" b="12500"/>
          <a:stretch>
            <a:fillRect/>
          </a:stretch>
        </p:blipFill>
        <p:spPr bwMode="auto">
          <a:xfrm>
            <a:off x="1828800" y="2514600"/>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2"/>
          <p:cNvPicPr>
            <a:picLocks noChangeAspect="1" noChangeArrowheads="1"/>
          </p:cNvPicPr>
          <p:nvPr/>
        </p:nvPicPr>
        <p:blipFill>
          <a:blip r:embed="rId7">
            <a:extLst>
              <a:ext uri="{28A0092B-C50C-407E-A947-70E740481C1C}">
                <a14:useLocalDpi xmlns:a14="http://schemas.microsoft.com/office/drawing/2010/main" val="0"/>
              </a:ext>
            </a:extLst>
          </a:blip>
          <a:srcRect l="41473" t="65628" r="43102" b="6952"/>
          <a:stretch>
            <a:fillRect/>
          </a:stretch>
        </p:blipFill>
        <p:spPr bwMode="auto">
          <a:xfrm>
            <a:off x="304800" y="25146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2"/>
          <p:cNvPicPr>
            <a:picLocks noChangeAspect="1" noChangeArrowheads="1"/>
          </p:cNvPicPr>
          <p:nvPr/>
        </p:nvPicPr>
        <p:blipFill>
          <a:blip r:embed="rId8">
            <a:extLst>
              <a:ext uri="{28A0092B-C50C-407E-A947-70E740481C1C}">
                <a14:useLocalDpi xmlns:a14="http://schemas.microsoft.com/office/drawing/2010/main" val="0"/>
              </a:ext>
            </a:extLst>
          </a:blip>
          <a:srcRect l="41586" t="14526" r="37196" b="49263"/>
          <a:stretch>
            <a:fillRect/>
          </a:stretch>
        </p:blipFill>
        <p:spPr bwMode="auto">
          <a:xfrm>
            <a:off x="5943600" y="5257800"/>
            <a:ext cx="873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3" descr="C:\Users\Hoiem\Documents\Classes\Computational Photography - Fall 2010\lectures\demos\fftims\sea.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34200" y="4953000"/>
            <a:ext cx="203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4" descr="C:\Users\Hoiem\Documents\Classes\Computational Photography - Fall 2010\lectures\demos\fftims\sea_fft.png"/>
          <p:cNvPicPr>
            <a:picLocks noChangeArrowheads="1"/>
          </p:cNvPicPr>
          <p:nvPr/>
        </p:nvPicPr>
        <p:blipFill>
          <a:blip r:embed="rId10" cstate="print">
            <a:extLst>
              <a:ext uri="{28A0092B-C50C-407E-A947-70E740481C1C}">
                <a14:useLocalDpi xmlns:a14="http://schemas.microsoft.com/office/drawing/2010/main" val="0"/>
              </a:ext>
            </a:extLst>
          </a:blip>
          <a:srcRect l="13542" t="9721" r="10417" b="13889"/>
          <a:stretch>
            <a:fillRect/>
          </a:stretch>
        </p:blipFill>
        <p:spPr bwMode="auto">
          <a:xfrm>
            <a:off x="5410200" y="2667000"/>
            <a:ext cx="1371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5" descr="C:\Users\Hoiem\Documents\Classes\Computational Photography - Fall 2010\lectures\demos\fftims\beijin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0" y="4800600"/>
            <a:ext cx="20574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6" descr="C:\Users\Hoiem\Documents\Classes\Computational Photography - Fall 2010\lectures\demos\fftims\beijing_fft.png"/>
          <p:cNvPicPr>
            <a:picLocks noChangeArrowheads="1"/>
          </p:cNvPicPr>
          <p:nvPr/>
        </p:nvPicPr>
        <p:blipFill>
          <a:blip r:embed="rId12" cstate="print">
            <a:extLst>
              <a:ext uri="{28A0092B-C50C-407E-A947-70E740481C1C}">
                <a14:useLocalDpi xmlns:a14="http://schemas.microsoft.com/office/drawing/2010/main" val="0"/>
              </a:ext>
            </a:extLst>
          </a:blip>
          <a:srcRect l="13542" t="11111" r="10417" b="13889"/>
          <a:stretch>
            <a:fillRect/>
          </a:stretch>
        </p:blipFill>
        <p:spPr bwMode="auto">
          <a:xfrm>
            <a:off x="7086600" y="2667000"/>
            <a:ext cx="1295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14"/>
          <p:cNvSpPr txBox="1">
            <a:spLocks noChangeArrowheads="1"/>
          </p:cNvSpPr>
          <p:nvPr/>
        </p:nvSpPr>
        <p:spPr bwMode="auto">
          <a:xfrm>
            <a:off x="762000" y="222091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1</a:t>
            </a:r>
          </a:p>
        </p:txBody>
      </p:sp>
      <p:sp>
        <p:nvSpPr>
          <p:cNvPr id="14351" name="TextBox 15"/>
          <p:cNvSpPr txBox="1">
            <a:spLocks noChangeArrowheads="1"/>
          </p:cNvSpPr>
          <p:nvPr/>
        </p:nvSpPr>
        <p:spPr bwMode="auto">
          <a:xfrm>
            <a:off x="7543800" y="2286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5</a:t>
            </a:r>
          </a:p>
        </p:txBody>
      </p:sp>
      <p:sp>
        <p:nvSpPr>
          <p:cNvPr id="14352" name="TextBox 17"/>
          <p:cNvSpPr txBox="1">
            <a:spLocks noChangeArrowheads="1"/>
          </p:cNvSpPr>
          <p:nvPr/>
        </p:nvSpPr>
        <p:spPr bwMode="auto">
          <a:xfrm>
            <a:off x="5943600" y="2286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4</a:t>
            </a:r>
          </a:p>
        </p:txBody>
      </p:sp>
      <p:sp>
        <p:nvSpPr>
          <p:cNvPr id="14353" name="TextBox 18"/>
          <p:cNvSpPr txBox="1">
            <a:spLocks noChangeArrowheads="1"/>
          </p:cNvSpPr>
          <p:nvPr/>
        </p:nvSpPr>
        <p:spPr bwMode="auto">
          <a:xfrm>
            <a:off x="838200" y="45720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a:t>
            </a:r>
          </a:p>
        </p:txBody>
      </p:sp>
      <p:sp>
        <p:nvSpPr>
          <p:cNvPr id="14354" name="TextBox 19"/>
          <p:cNvSpPr txBox="1">
            <a:spLocks noChangeArrowheads="1"/>
          </p:cNvSpPr>
          <p:nvPr/>
        </p:nvSpPr>
        <p:spPr bwMode="auto">
          <a:xfrm>
            <a:off x="4191000" y="22098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3</a:t>
            </a:r>
          </a:p>
        </p:txBody>
      </p:sp>
      <p:sp>
        <p:nvSpPr>
          <p:cNvPr id="14355" name="TextBox 20"/>
          <p:cNvSpPr txBox="1">
            <a:spLocks noChangeArrowheads="1"/>
          </p:cNvSpPr>
          <p:nvPr/>
        </p:nvSpPr>
        <p:spPr bwMode="auto">
          <a:xfrm>
            <a:off x="2362200" y="21336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2</a:t>
            </a:r>
          </a:p>
        </p:txBody>
      </p:sp>
      <p:sp>
        <p:nvSpPr>
          <p:cNvPr id="14356" name="TextBox 22"/>
          <p:cNvSpPr txBox="1">
            <a:spLocks noChangeArrowheads="1"/>
          </p:cNvSpPr>
          <p:nvPr/>
        </p:nvSpPr>
        <p:spPr bwMode="auto">
          <a:xfrm>
            <a:off x="4572000" y="44958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a:t>
            </a:r>
          </a:p>
        </p:txBody>
      </p:sp>
      <p:sp>
        <p:nvSpPr>
          <p:cNvPr id="14357" name="TextBox 23"/>
          <p:cNvSpPr txBox="1">
            <a:spLocks noChangeArrowheads="1"/>
          </p:cNvSpPr>
          <p:nvPr/>
        </p:nvSpPr>
        <p:spPr bwMode="auto">
          <a:xfrm>
            <a:off x="2362200" y="38862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B</a:t>
            </a:r>
          </a:p>
        </p:txBody>
      </p:sp>
      <p:sp>
        <p:nvSpPr>
          <p:cNvPr id="14358" name="TextBox 24"/>
          <p:cNvSpPr txBox="1">
            <a:spLocks noChangeArrowheads="1"/>
          </p:cNvSpPr>
          <p:nvPr/>
        </p:nvSpPr>
        <p:spPr bwMode="auto">
          <a:xfrm>
            <a:off x="6248400" y="48006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a:t>
            </a:r>
          </a:p>
        </p:txBody>
      </p:sp>
      <p:sp>
        <p:nvSpPr>
          <p:cNvPr id="14359" name="TextBox 26"/>
          <p:cNvSpPr txBox="1">
            <a:spLocks noChangeArrowheads="1"/>
          </p:cNvSpPr>
          <p:nvPr/>
        </p:nvSpPr>
        <p:spPr bwMode="auto">
          <a:xfrm>
            <a:off x="7848600" y="44958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E</a:t>
            </a:r>
          </a:p>
        </p:txBody>
      </p:sp>
      <p:sp>
        <p:nvSpPr>
          <p:cNvPr id="24" name="TextBox 23"/>
          <p:cNvSpPr txBox="1"/>
          <p:nvPr/>
        </p:nvSpPr>
        <p:spPr>
          <a:xfrm>
            <a:off x="8441564" y="6550223"/>
            <a:ext cx="702436" cy="307777"/>
          </a:xfrm>
          <a:prstGeom prst="rect">
            <a:avLst/>
          </a:prstGeom>
          <a:noFill/>
        </p:spPr>
        <p:txBody>
          <a:bodyPr wrap="none">
            <a:spAutoFit/>
          </a:bodyPr>
          <a:lstStyle/>
          <a:p>
            <a:pPr eaLnBrk="1" hangingPunct="1">
              <a:defRPr/>
            </a:pPr>
            <a:r>
              <a:rPr lang="en-US" sz="1400" dirty="0" err="1">
                <a:solidFill>
                  <a:schemeClr val="bg1">
                    <a:lumMod val="50000"/>
                  </a:schemeClr>
                </a:solidFill>
                <a:latin typeface="Arial" charset="0"/>
                <a:cs typeface="+mn-cs"/>
              </a:rPr>
              <a:t>Hoiem</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2319314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5995E5-3A23-40E8-A089-122DAEA14B05}"/>
              </a:ext>
            </a:extLst>
          </p:cNvPr>
          <p:cNvPicPr>
            <a:picLocks noChangeAspect="1"/>
          </p:cNvPicPr>
          <p:nvPr/>
        </p:nvPicPr>
        <p:blipFill rotWithShape="1">
          <a:blip r:embed="rId2"/>
          <a:srcRect l="54167" r="4166"/>
          <a:stretch/>
        </p:blipFill>
        <p:spPr>
          <a:xfrm>
            <a:off x="0" y="0"/>
            <a:ext cx="9144000" cy="6858000"/>
          </a:xfrm>
          <a:prstGeom prst="rect">
            <a:avLst/>
          </a:prstGeom>
        </p:spPr>
      </p:pic>
    </p:spTree>
    <p:extLst>
      <p:ext uri="{BB962C8B-B14F-4D97-AF65-F5344CB8AC3E}">
        <p14:creationId xmlns:p14="http://schemas.microsoft.com/office/powerpoint/2010/main" val="1376353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a:t>Fourier Bases</a:t>
            </a:r>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l="8858" t="19524" r="7715" b="18698"/>
          <a:stretch>
            <a:fillRect/>
          </a:stretch>
        </p:blipFill>
        <p:spPr bwMode="auto">
          <a:xfrm>
            <a:off x="228600" y="1371600"/>
            <a:ext cx="868680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5"/>
          <p:cNvSpPr>
            <a:spLocks noChangeArrowheads="1"/>
          </p:cNvSpPr>
          <p:nvPr/>
        </p:nvSpPr>
        <p:spPr bwMode="auto">
          <a:xfrm>
            <a:off x="4572000" y="2895600"/>
            <a:ext cx="4419600" cy="3733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Arial" panose="020B0604020202020204" pitchFamily="34" charset="0"/>
            </a:endParaRPr>
          </a:p>
        </p:txBody>
      </p:sp>
      <p:sp>
        <p:nvSpPr>
          <p:cNvPr id="444422" name="Text Box 6"/>
          <p:cNvSpPr txBox="1">
            <a:spLocks noChangeArrowheads="1"/>
          </p:cNvSpPr>
          <p:nvPr/>
        </p:nvSpPr>
        <p:spPr bwMode="auto">
          <a:xfrm>
            <a:off x="1468438" y="6248400"/>
            <a:ext cx="6361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Arial" panose="020B0604020202020204" pitchFamily="34" charset="0"/>
              </a:rPr>
              <a:t>This change of basis is the Fourier Transform</a:t>
            </a:r>
          </a:p>
        </p:txBody>
      </p:sp>
      <p:sp>
        <p:nvSpPr>
          <p:cNvPr id="61446" name="Text Box 10"/>
          <p:cNvSpPr txBox="1">
            <a:spLocks noChangeArrowheads="1"/>
          </p:cNvSpPr>
          <p:nvPr/>
        </p:nvSpPr>
        <p:spPr bwMode="auto">
          <a:xfrm>
            <a:off x="1252537" y="868101"/>
            <a:ext cx="69520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Arial" panose="020B0604020202020204" pitchFamily="34" charset="0"/>
              </a:rPr>
              <a:t>Teases away ‘fast vs. slow’ changes in the image.</a:t>
            </a:r>
          </a:p>
        </p:txBody>
      </p:sp>
      <p:sp>
        <p:nvSpPr>
          <p:cNvPr id="2" name="TextBox 1"/>
          <p:cNvSpPr txBox="1"/>
          <p:nvPr/>
        </p:nvSpPr>
        <p:spPr>
          <a:xfrm>
            <a:off x="4759065" y="5521106"/>
            <a:ext cx="3200400" cy="646331"/>
          </a:xfrm>
          <a:prstGeom prst="rect">
            <a:avLst/>
          </a:prstGeom>
          <a:noFill/>
        </p:spPr>
        <p:txBody>
          <a:bodyPr wrap="square" rtlCol="0">
            <a:spAutoFit/>
          </a:bodyPr>
          <a:lstStyle/>
          <a:p>
            <a:r>
              <a:rPr lang="en-US" dirty="0"/>
              <a:t>Blue = sine</a:t>
            </a:r>
          </a:p>
          <a:p>
            <a:r>
              <a:rPr lang="en-US" dirty="0"/>
              <a:t>Green = cosine</a:t>
            </a:r>
          </a:p>
        </p:txBody>
      </p:sp>
      <p:sp>
        <p:nvSpPr>
          <p:cNvPr id="9" name="TextBox 8"/>
          <p:cNvSpPr txBox="1"/>
          <p:nvPr/>
        </p:nvSpPr>
        <p:spPr>
          <a:xfrm>
            <a:off x="8550568" y="6550223"/>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Tree>
    <p:extLst>
      <p:ext uri="{BB962C8B-B14F-4D97-AF65-F5344CB8AC3E}">
        <p14:creationId xmlns:p14="http://schemas.microsoft.com/office/powerpoint/2010/main" val="2600959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2"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a:t>Fourier Bases</a:t>
            </a:r>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l="8858" t="19524" r="7715" b="18698"/>
          <a:stretch>
            <a:fillRect/>
          </a:stretch>
        </p:blipFill>
        <p:spPr bwMode="auto">
          <a:xfrm>
            <a:off x="228600" y="1371600"/>
            <a:ext cx="868680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550568" y="6550223"/>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Tree>
    <p:extLst>
      <p:ext uri="{BB962C8B-B14F-4D97-AF65-F5344CB8AC3E}">
        <p14:creationId xmlns:p14="http://schemas.microsoft.com/office/powerpoint/2010/main" val="2201036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Basis reconstruction</a:t>
            </a:r>
          </a:p>
        </p:txBody>
      </p:sp>
      <p:pic>
        <p:nvPicPr>
          <p:cNvPr id="3" name="Picture 2"/>
          <p:cNvPicPr>
            <a:picLocks noChangeAspect="1"/>
          </p:cNvPicPr>
          <p:nvPr/>
        </p:nvPicPr>
        <p:blipFill>
          <a:blip r:embed="rId2"/>
          <a:stretch>
            <a:fillRect/>
          </a:stretch>
        </p:blipFill>
        <p:spPr>
          <a:xfrm>
            <a:off x="768558" y="990600"/>
            <a:ext cx="7918242" cy="5519737"/>
          </a:xfrm>
          <a:prstGeom prst="rect">
            <a:avLst/>
          </a:prstGeom>
        </p:spPr>
      </p:pic>
      <p:sp>
        <p:nvSpPr>
          <p:cNvPr id="4" name="TextBox 3"/>
          <p:cNvSpPr txBox="1"/>
          <p:nvPr/>
        </p:nvSpPr>
        <p:spPr>
          <a:xfrm>
            <a:off x="7625915" y="6550223"/>
            <a:ext cx="1548565"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Danny Alexander</a:t>
            </a:r>
          </a:p>
        </p:txBody>
      </p:sp>
    </p:spTree>
    <p:extLst>
      <p:ext uri="{BB962C8B-B14F-4D97-AF65-F5344CB8AC3E}">
        <p14:creationId xmlns:p14="http://schemas.microsoft.com/office/powerpoint/2010/main" val="784284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Fourier Transform</a:t>
            </a:r>
          </a:p>
        </p:txBody>
      </p:sp>
      <p:sp>
        <p:nvSpPr>
          <p:cNvPr id="56323" name="Content Placeholder 2"/>
          <p:cNvSpPr>
            <a:spLocks noGrp="1"/>
          </p:cNvSpPr>
          <p:nvPr>
            <p:ph idx="1"/>
          </p:nvPr>
        </p:nvSpPr>
        <p:spPr/>
        <p:txBody>
          <a:bodyPr/>
          <a:lstStyle/>
          <a:p>
            <a:r>
              <a:rPr lang="en-US" altLang="en-US" sz="2400" dirty="0"/>
              <a:t>Stores the amplitude and phase at each frequency:</a:t>
            </a:r>
          </a:p>
          <a:p>
            <a:pPr lvl="1"/>
            <a:r>
              <a:rPr lang="en-US" altLang="en-US" sz="2000" dirty="0"/>
              <a:t>For mathematical convenience, this is often notated in terms of real and complex numbers</a:t>
            </a:r>
          </a:p>
          <a:p>
            <a:pPr lvl="1"/>
            <a:r>
              <a:rPr lang="en-US" altLang="en-US" sz="2000" dirty="0"/>
              <a:t>Related by Euler’s formula</a:t>
            </a:r>
          </a:p>
          <a:p>
            <a:pPr lvl="1"/>
            <a:endParaRPr lang="en-US" altLang="en-US" sz="2000" dirty="0"/>
          </a:p>
          <a:p>
            <a:pPr lvl="1"/>
            <a:endParaRPr lang="en-US" altLang="en-US" sz="2000" dirty="0"/>
          </a:p>
          <a:p>
            <a:endParaRPr lang="en-US" altLang="en-US" sz="2400" dirty="0"/>
          </a:p>
          <a:p>
            <a:endParaRPr lang="en-US" altLang="en-US" sz="2400" dirty="0"/>
          </a:p>
          <a:p>
            <a:endParaRPr lang="en-US" altLang="en-US" sz="2400" dirty="0"/>
          </a:p>
        </p:txBody>
      </p:sp>
      <p:sp>
        <p:nvSpPr>
          <p:cNvPr id="8" name="TextBox 7"/>
          <p:cNvSpPr txBox="1"/>
          <p:nvPr/>
        </p:nvSpPr>
        <p:spPr>
          <a:xfrm>
            <a:off x="8550568" y="6550223"/>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Tree>
    <p:extLst>
      <p:ext uri="{BB962C8B-B14F-4D97-AF65-F5344CB8AC3E}">
        <p14:creationId xmlns:p14="http://schemas.microsoft.com/office/powerpoint/2010/main" val="93926090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Fourier Transform</a:t>
            </a:r>
          </a:p>
        </p:txBody>
      </p:sp>
      <p:sp>
        <p:nvSpPr>
          <p:cNvPr id="56323" name="Content Placeholder 2"/>
          <p:cNvSpPr>
            <a:spLocks noGrp="1"/>
          </p:cNvSpPr>
          <p:nvPr>
            <p:ph idx="1"/>
          </p:nvPr>
        </p:nvSpPr>
        <p:spPr/>
        <p:txBody>
          <a:bodyPr/>
          <a:lstStyle/>
          <a:p>
            <a:r>
              <a:rPr lang="en-US" altLang="en-US" sz="2400" dirty="0"/>
              <a:t>Stores the amplitude and phase at each frequency:</a:t>
            </a:r>
          </a:p>
          <a:p>
            <a:pPr lvl="1"/>
            <a:r>
              <a:rPr lang="en-US" altLang="en-US" sz="2000" dirty="0"/>
              <a:t>For mathematical convenience, this is often notated in terms of real and complex numbers</a:t>
            </a:r>
          </a:p>
          <a:p>
            <a:pPr lvl="1"/>
            <a:r>
              <a:rPr lang="en-US" altLang="en-US" sz="2000" dirty="0"/>
              <a:t>Related by Euler’s formula</a:t>
            </a:r>
          </a:p>
          <a:p>
            <a:pPr lvl="1"/>
            <a:endParaRPr lang="en-US" altLang="en-US" sz="2000" dirty="0"/>
          </a:p>
          <a:p>
            <a:pPr lvl="1"/>
            <a:endParaRPr lang="en-US" altLang="en-US" sz="2000" dirty="0"/>
          </a:p>
          <a:p>
            <a:endParaRPr lang="en-US" altLang="en-US" sz="2400" dirty="0"/>
          </a:p>
          <a:p>
            <a:endParaRPr lang="en-US" altLang="en-US" sz="2400" dirty="0"/>
          </a:p>
          <a:p>
            <a:endParaRPr lang="en-US" altLang="en-US" sz="2400" dirty="0"/>
          </a:p>
        </p:txBody>
      </p:sp>
      <p:sp>
        <p:nvSpPr>
          <p:cNvPr id="8" name="TextBox 7"/>
          <p:cNvSpPr txBox="1"/>
          <p:nvPr/>
        </p:nvSpPr>
        <p:spPr>
          <a:xfrm>
            <a:off x="8550568" y="6550223"/>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pic>
        <p:nvPicPr>
          <p:cNvPr id="6" name="Content Placeholder 3">
            <a:extLst>
              <a:ext uri="{FF2B5EF4-FFF2-40B4-BE49-F238E27FC236}">
                <a16:creationId xmlns:a16="http://schemas.microsoft.com/office/drawing/2014/main" id="{F6EC6D8F-12DC-4CA8-9D39-1175C937B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1972" y="2728669"/>
            <a:ext cx="3681534" cy="363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5077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Fourier Transform</a:t>
            </a:r>
          </a:p>
        </p:txBody>
      </p:sp>
      <p:sp>
        <p:nvSpPr>
          <p:cNvPr id="56323" name="Content Placeholder 2"/>
          <p:cNvSpPr>
            <a:spLocks noGrp="1"/>
          </p:cNvSpPr>
          <p:nvPr>
            <p:ph idx="1"/>
          </p:nvPr>
        </p:nvSpPr>
        <p:spPr>
          <a:xfrm>
            <a:off x="457200" y="990600"/>
            <a:ext cx="8229600" cy="1682651"/>
          </a:xfrm>
        </p:spPr>
        <p:txBody>
          <a:bodyPr/>
          <a:lstStyle/>
          <a:p>
            <a:r>
              <a:rPr lang="en-US" altLang="en-US" sz="2400" dirty="0"/>
              <a:t>Stores the amplitude and phase at each frequency:</a:t>
            </a:r>
          </a:p>
          <a:p>
            <a:pPr lvl="1"/>
            <a:r>
              <a:rPr lang="en-US" altLang="en-US" sz="2000" dirty="0"/>
              <a:t>For mathematical convenience, this is often notated in terms of real and complex numbers</a:t>
            </a:r>
          </a:p>
          <a:p>
            <a:pPr lvl="1"/>
            <a:r>
              <a:rPr lang="en-US" altLang="en-US" sz="2000" dirty="0"/>
              <a:t>Related by Euler’s formula</a:t>
            </a:r>
          </a:p>
          <a:p>
            <a:pPr marL="457200" lvl="1" indent="0">
              <a:buNone/>
            </a:pPr>
            <a:endParaRPr lang="en-US" altLang="en-US" sz="2000" dirty="0"/>
          </a:p>
          <a:p>
            <a:pPr lvl="1"/>
            <a:endParaRPr lang="en-US" altLang="en-US" sz="2000" dirty="0"/>
          </a:p>
          <a:p>
            <a:pPr lvl="1"/>
            <a:endParaRPr lang="en-US" altLang="en-US" sz="2000" dirty="0"/>
          </a:p>
          <a:p>
            <a:pPr lvl="1"/>
            <a:endParaRPr lang="en-US" altLang="en-US" sz="2000" dirty="0"/>
          </a:p>
          <a:p>
            <a:endParaRPr lang="en-US" altLang="en-US" sz="2400" dirty="0"/>
          </a:p>
          <a:p>
            <a:endParaRPr lang="en-US" altLang="en-US" sz="2400" dirty="0"/>
          </a:p>
          <a:p>
            <a:endParaRPr lang="en-US" altLang="en-US" sz="2400" dirty="0"/>
          </a:p>
        </p:txBody>
      </p:sp>
      <p:graphicFrame>
        <p:nvGraphicFramePr>
          <p:cNvPr id="14350" name="Object 27"/>
          <p:cNvGraphicFramePr>
            <a:graphicFrameLocks noChangeAspect="1"/>
          </p:cNvGraphicFramePr>
          <p:nvPr/>
        </p:nvGraphicFramePr>
        <p:xfrm>
          <a:off x="5275263" y="3667125"/>
          <a:ext cx="3233737" cy="596900"/>
        </p:xfrm>
        <a:graphic>
          <a:graphicData uri="http://schemas.openxmlformats.org/presentationml/2006/ole">
            <mc:AlternateContent xmlns:mc="http://schemas.openxmlformats.org/markup-compatibility/2006">
              <mc:Choice xmlns:v="urn:schemas-microsoft-com:vml" Requires="v">
                <p:oleObj spid="_x0000_s110602" name="Equation" r:id="rId3" imgW="1511280" imgH="279360" progId="Equation.3">
                  <p:embed/>
                </p:oleObj>
              </mc:Choice>
              <mc:Fallback>
                <p:oleObj name="Equation" r:id="rId3" imgW="1511280" imgH="279360" progId="Equation.3">
                  <p:embed/>
                  <p:pic>
                    <p:nvPicPr>
                      <p:cNvPr id="14350" name="Object 27"/>
                      <p:cNvPicPr>
                        <a:picLocks noChangeAspect="1" noChangeArrowheads="1"/>
                      </p:cNvPicPr>
                      <p:nvPr/>
                    </p:nvPicPr>
                    <p:blipFill>
                      <a:blip r:embed="rId4"/>
                      <a:srcRect/>
                      <a:stretch>
                        <a:fillRect/>
                      </a:stretch>
                    </p:blipFill>
                    <p:spPr bwMode="auto">
                      <a:xfrm>
                        <a:off x="5275263" y="3667125"/>
                        <a:ext cx="323373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1" name="Object 28"/>
          <p:cNvGraphicFramePr>
            <a:graphicFrameLocks noChangeAspect="1"/>
          </p:cNvGraphicFramePr>
          <p:nvPr/>
        </p:nvGraphicFramePr>
        <p:xfrm>
          <a:off x="5786438" y="5302250"/>
          <a:ext cx="2211387" cy="935038"/>
        </p:xfrm>
        <a:graphic>
          <a:graphicData uri="http://schemas.openxmlformats.org/presentationml/2006/ole">
            <mc:AlternateContent xmlns:mc="http://schemas.openxmlformats.org/markup-compatibility/2006">
              <mc:Choice xmlns:v="urn:schemas-microsoft-com:vml" Requires="v">
                <p:oleObj spid="_x0000_s110603" name="Equation" r:id="rId5" imgW="990360" imgH="419040" progId="Equation.3">
                  <p:embed/>
                </p:oleObj>
              </mc:Choice>
              <mc:Fallback>
                <p:oleObj name="Equation" r:id="rId5" imgW="990360" imgH="419040" progId="Equation.3">
                  <p:embed/>
                  <p:pic>
                    <p:nvPicPr>
                      <p:cNvPr id="14351" name="Object 28"/>
                      <p:cNvPicPr>
                        <a:picLocks noChangeAspect="1" noChangeArrowheads="1"/>
                      </p:cNvPicPr>
                      <p:nvPr/>
                    </p:nvPicPr>
                    <p:blipFill>
                      <a:blip r:embed="rId6"/>
                      <a:srcRect/>
                      <a:stretch>
                        <a:fillRect/>
                      </a:stretch>
                    </p:blipFill>
                    <p:spPr bwMode="auto">
                      <a:xfrm>
                        <a:off x="5786438" y="5302250"/>
                        <a:ext cx="221138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8550568" y="6550223"/>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
        <p:nvSpPr>
          <p:cNvPr id="2" name="Rectangle 1">
            <a:extLst>
              <a:ext uri="{FF2B5EF4-FFF2-40B4-BE49-F238E27FC236}">
                <a16:creationId xmlns:a16="http://schemas.microsoft.com/office/drawing/2014/main" id="{407330BA-85B2-432F-BB74-1C141F6DD0B9}"/>
              </a:ext>
            </a:extLst>
          </p:cNvPr>
          <p:cNvSpPr/>
          <p:nvPr/>
        </p:nvSpPr>
        <p:spPr>
          <a:xfrm>
            <a:off x="4191000" y="4600673"/>
            <a:ext cx="4973781" cy="707886"/>
          </a:xfrm>
          <a:prstGeom prst="rect">
            <a:avLst/>
          </a:prstGeom>
        </p:spPr>
        <p:txBody>
          <a:bodyPr wrap="square">
            <a:spAutoFit/>
          </a:bodyPr>
          <a:lstStyle/>
          <a:p>
            <a:pPr lvl="1"/>
            <a:r>
              <a:rPr lang="en-US" altLang="en-US" sz="2000" dirty="0"/>
              <a:t>Phase encodes spatial information (indirectly):</a:t>
            </a:r>
          </a:p>
        </p:txBody>
      </p:sp>
      <p:sp>
        <p:nvSpPr>
          <p:cNvPr id="3" name="Rectangle 2">
            <a:extLst>
              <a:ext uri="{FF2B5EF4-FFF2-40B4-BE49-F238E27FC236}">
                <a16:creationId xmlns:a16="http://schemas.microsoft.com/office/drawing/2014/main" id="{FB31C00E-53BB-4CC3-84D3-D12808437F24}"/>
              </a:ext>
            </a:extLst>
          </p:cNvPr>
          <p:cNvSpPr/>
          <p:nvPr/>
        </p:nvSpPr>
        <p:spPr>
          <a:xfrm>
            <a:off x="4191000" y="2854018"/>
            <a:ext cx="4786744" cy="707886"/>
          </a:xfrm>
          <a:prstGeom prst="rect">
            <a:avLst/>
          </a:prstGeom>
        </p:spPr>
        <p:txBody>
          <a:bodyPr wrap="square">
            <a:spAutoFit/>
          </a:bodyPr>
          <a:lstStyle/>
          <a:p>
            <a:pPr lvl="1"/>
            <a:r>
              <a:rPr lang="en-US" altLang="en-US" sz="2000" dirty="0"/>
              <a:t>Amplitude encodes how much signal there is at a particular frequency:</a:t>
            </a:r>
          </a:p>
        </p:txBody>
      </p:sp>
      <p:pic>
        <p:nvPicPr>
          <p:cNvPr id="11" name="Content Placeholder 3">
            <a:extLst>
              <a:ext uri="{FF2B5EF4-FFF2-40B4-BE49-F238E27FC236}">
                <a16:creationId xmlns:a16="http://schemas.microsoft.com/office/drawing/2014/main" id="{C0388858-D039-40E2-A0ED-5B1249D803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311972" y="2728669"/>
            <a:ext cx="3681534" cy="363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388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Amplitude / Phase</a:t>
            </a:r>
          </a:p>
        </p:txBody>
      </p:sp>
      <p:sp>
        <p:nvSpPr>
          <p:cNvPr id="3" name="Content Placeholder 2"/>
          <p:cNvSpPr>
            <a:spLocks noGrp="1"/>
          </p:cNvSpPr>
          <p:nvPr>
            <p:ph idx="1"/>
          </p:nvPr>
        </p:nvSpPr>
        <p:spPr>
          <a:xfrm>
            <a:off x="457200" y="990600"/>
            <a:ext cx="8229600" cy="5638800"/>
          </a:xfrm>
        </p:spPr>
        <p:txBody>
          <a:bodyPr>
            <a:normAutofit fontScale="92500" lnSpcReduction="10000"/>
          </a:bodyPr>
          <a:lstStyle/>
          <a:p>
            <a:endParaRPr lang="en-US" dirty="0"/>
          </a:p>
          <a:p>
            <a:endParaRPr lang="en-US" dirty="0"/>
          </a:p>
          <a:p>
            <a:endParaRPr lang="en-US" dirty="0"/>
          </a:p>
          <a:p>
            <a:endParaRPr lang="en-US" dirty="0"/>
          </a:p>
          <a:p>
            <a:endParaRPr lang="en-US" dirty="0"/>
          </a:p>
          <a:p>
            <a:r>
              <a:rPr lang="en-US" dirty="0"/>
              <a:t>Amplitude tells you “how much”</a:t>
            </a:r>
          </a:p>
          <a:p>
            <a:r>
              <a:rPr lang="en-US" dirty="0"/>
              <a:t>Phase tells you “where”</a:t>
            </a:r>
          </a:p>
          <a:p>
            <a:endParaRPr lang="en-US" dirty="0"/>
          </a:p>
          <a:p>
            <a:r>
              <a:rPr lang="en-US" dirty="0"/>
              <a:t>Translate the image? </a:t>
            </a:r>
          </a:p>
          <a:p>
            <a:pPr lvl="1"/>
            <a:r>
              <a:rPr lang="en-US" dirty="0"/>
              <a:t>Amplitude unchanged </a:t>
            </a:r>
          </a:p>
          <a:p>
            <a:pPr lvl="1"/>
            <a:r>
              <a:rPr lang="en-US" dirty="0"/>
              <a:t>Adds a constant to the phase.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38200"/>
            <a:ext cx="3810000" cy="2714625"/>
          </a:xfrm>
          <a:prstGeom prst="rect">
            <a:avLst/>
          </a:prstGeom>
        </p:spPr>
      </p:pic>
      <p:sp>
        <p:nvSpPr>
          <p:cNvPr id="5" name="TextBox 4"/>
          <p:cNvSpPr txBox="1"/>
          <p:nvPr/>
        </p:nvSpPr>
        <p:spPr>
          <a:xfrm>
            <a:off x="8462403" y="6550223"/>
            <a:ext cx="681597"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Morse</a:t>
            </a:r>
          </a:p>
        </p:txBody>
      </p:sp>
    </p:spTree>
    <p:extLst>
      <p:ext uri="{BB962C8B-B14F-4D97-AF65-F5344CB8AC3E}">
        <p14:creationId xmlns:p14="http://schemas.microsoft.com/office/powerpoint/2010/main" val="126427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phase?</a:t>
            </a:r>
          </a:p>
        </p:txBody>
      </p:sp>
      <p:pic>
        <p:nvPicPr>
          <p:cNvPr id="5" name="Picture 4"/>
          <p:cNvPicPr>
            <a:picLocks noChangeAspect="1"/>
          </p:cNvPicPr>
          <p:nvPr/>
        </p:nvPicPr>
        <p:blipFill>
          <a:blip r:embed="rId2"/>
          <a:stretch>
            <a:fillRect/>
          </a:stretch>
        </p:blipFill>
        <p:spPr>
          <a:xfrm>
            <a:off x="1914525" y="1219200"/>
            <a:ext cx="5314950" cy="5333842"/>
          </a:xfrm>
          <a:prstGeom prst="rect">
            <a:avLst/>
          </a:prstGeom>
        </p:spPr>
      </p:pic>
      <p:sp>
        <p:nvSpPr>
          <p:cNvPr id="6" name="TextBox 5"/>
          <p:cNvSpPr txBox="1"/>
          <p:nvPr/>
        </p:nvSpPr>
        <p:spPr>
          <a:xfrm>
            <a:off x="8540950" y="6550223"/>
            <a:ext cx="603050" cy="307777"/>
          </a:xfrm>
          <a:prstGeom prst="rect">
            <a:avLst/>
          </a:prstGeom>
          <a:noFill/>
        </p:spPr>
        <p:txBody>
          <a:bodyPr wrap="none">
            <a:spAutoFit/>
          </a:bodyPr>
          <a:lstStyle/>
          <a:p>
            <a:pPr eaLnBrk="1" hangingPunct="1">
              <a:defRPr/>
            </a:pPr>
            <a:r>
              <a:rPr lang="en-US" sz="1400" dirty="0" err="1">
                <a:solidFill>
                  <a:schemeClr val="bg1">
                    <a:lumMod val="50000"/>
                  </a:schemeClr>
                </a:solidFill>
                <a:latin typeface="Arial" charset="0"/>
                <a:cs typeface="+mn-cs"/>
              </a:rPr>
              <a:t>Efros</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2470796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phase?</a:t>
            </a:r>
          </a:p>
        </p:txBody>
      </p:sp>
      <p:pic>
        <p:nvPicPr>
          <p:cNvPr id="4" name="Picture 3"/>
          <p:cNvPicPr>
            <a:picLocks noChangeAspect="1"/>
          </p:cNvPicPr>
          <p:nvPr/>
        </p:nvPicPr>
        <p:blipFill>
          <a:blip r:embed="rId2"/>
          <a:stretch>
            <a:fillRect/>
          </a:stretch>
        </p:blipFill>
        <p:spPr>
          <a:xfrm>
            <a:off x="157612" y="1706563"/>
            <a:ext cx="4414388" cy="4419600"/>
          </a:xfrm>
          <a:prstGeom prst="rect">
            <a:avLst/>
          </a:prstGeom>
        </p:spPr>
      </p:pic>
      <p:pic>
        <p:nvPicPr>
          <p:cNvPr id="5" name="Picture 4"/>
          <p:cNvPicPr>
            <a:picLocks noChangeAspect="1"/>
          </p:cNvPicPr>
          <p:nvPr/>
        </p:nvPicPr>
        <p:blipFill>
          <a:blip r:embed="rId3"/>
          <a:stretch>
            <a:fillRect/>
          </a:stretch>
        </p:blipFill>
        <p:spPr>
          <a:xfrm>
            <a:off x="4572000" y="1706563"/>
            <a:ext cx="4414388" cy="4430042"/>
          </a:xfrm>
          <a:prstGeom prst="rect">
            <a:avLst/>
          </a:prstGeom>
        </p:spPr>
      </p:pic>
      <p:sp>
        <p:nvSpPr>
          <p:cNvPr id="6" name="TextBox 5"/>
          <p:cNvSpPr txBox="1"/>
          <p:nvPr/>
        </p:nvSpPr>
        <p:spPr>
          <a:xfrm>
            <a:off x="157612" y="1219200"/>
            <a:ext cx="3118988" cy="369332"/>
          </a:xfrm>
          <a:prstGeom prst="rect">
            <a:avLst/>
          </a:prstGeom>
          <a:noFill/>
        </p:spPr>
        <p:txBody>
          <a:bodyPr wrap="square" rtlCol="0">
            <a:spAutoFit/>
          </a:bodyPr>
          <a:lstStyle/>
          <a:p>
            <a:r>
              <a:rPr lang="en-US" dirty="0"/>
              <a:t>Amplitude</a:t>
            </a:r>
          </a:p>
        </p:txBody>
      </p:sp>
      <p:sp>
        <p:nvSpPr>
          <p:cNvPr id="7" name="TextBox 6"/>
          <p:cNvSpPr txBox="1"/>
          <p:nvPr/>
        </p:nvSpPr>
        <p:spPr>
          <a:xfrm>
            <a:off x="4572000" y="1219200"/>
            <a:ext cx="3118988" cy="369332"/>
          </a:xfrm>
          <a:prstGeom prst="rect">
            <a:avLst/>
          </a:prstGeom>
          <a:noFill/>
        </p:spPr>
        <p:txBody>
          <a:bodyPr wrap="square" rtlCol="0">
            <a:spAutoFit/>
          </a:bodyPr>
          <a:lstStyle/>
          <a:p>
            <a:r>
              <a:rPr lang="en-US" dirty="0"/>
              <a:t>Phase</a:t>
            </a:r>
          </a:p>
        </p:txBody>
      </p:sp>
      <p:sp>
        <p:nvSpPr>
          <p:cNvPr id="8" name="TextBox 7"/>
          <p:cNvSpPr txBox="1"/>
          <p:nvPr/>
        </p:nvSpPr>
        <p:spPr>
          <a:xfrm>
            <a:off x="8540950" y="6550223"/>
            <a:ext cx="603050" cy="307777"/>
          </a:xfrm>
          <a:prstGeom prst="rect">
            <a:avLst/>
          </a:prstGeom>
          <a:noFill/>
        </p:spPr>
        <p:txBody>
          <a:bodyPr wrap="none">
            <a:spAutoFit/>
          </a:bodyPr>
          <a:lstStyle/>
          <a:p>
            <a:pPr eaLnBrk="1" hangingPunct="1">
              <a:defRPr/>
            </a:pPr>
            <a:r>
              <a:rPr lang="en-US" sz="1400" dirty="0" err="1">
                <a:solidFill>
                  <a:schemeClr val="bg1">
                    <a:lumMod val="50000"/>
                  </a:schemeClr>
                </a:solidFill>
                <a:latin typeface="Arial" charset="0"/>
                <a:cs typeface="+mn-cs"/>
              </a:rPr>
              <a:t>Efros</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220097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phase?</a:t>
            </a:r>
          </a:p>
        </p:txBody>
      </p:sp>
      <p:pic>
        <p:nvPicPr>
          <p:cNvPr id="4" name="Picture 3"/>
          <p:cNvPicPr>
            <a:picLocks noChangeAspect="1"/>
          </p:cNvPicPr>
          <p:nvPr/>
        </p:nvPicPr>
        <p:blipFill>
          <a:blip r:embed="rId2"/>
          <a:stretch>
            <a:fillRect/>
          </a:stretch>
        </p:blipFill>
        <p:spPr>
          <a:xfrm>
            <a:off x="1987310" y="1051243"/>
            <a:ext cx="5169379" cy="5181600"/>
          </a:xfrm>
          <a:prstGeom prst="rect">
            <a:avLst/>
          </a:prstGeom>
        </p:spPr>
      </p:pic>
      <p:sp>
        <p:nvSpPr>
          <p:cNvPr id="5" name="TextBox 4"/>
          <p:cNvSpPr txBox="1"/>
          <p:nvPr/>
        </p:nvSpPr>
        <p:spPr>
          <a:xfrm>
            <a:off x="8540950" y="6550223"/>
            <a:ext cx="603050" cy="307777"/>
          </a:xfrm>
          <a:prstGeom prst="rect">
            <a:avLst/>
          </a:prstGeom>
          <a:noFill/>
        </p:spPr>
        <p:txBody>
          <a:bodyPr wrap="none">
            <a:spAutoFit/>
          </a:bodyPr>
          <a:lstStyle/>
          <a:p>
            <a:pPr eaLnBrk="1" hangingPunct="1">
              <a:defRPr/>
            </a:pPr>
            <a:r>
              <a:rPr lang="en-US" sz="1400" dirty="0" err="1">
                <a:solidFill>
                  <a:schemeClr val="bg1">
                    <a:lumMod val="50000"/>
                  </a:schemeClr>
                </a:solidFill>
                <a:latin typeface="Arial" charset="0"/>
                <a:cs typeface="+mn-cs"/>
              </a:rPr>
              <a:t>Efros</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368605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Capture Frequency - Rolling `Shutter’</a:t>
            </a:r>
          </a:p>
        </p:txBody>
      </p:sp>
      <p:pic>
        <p:nvPicPr>
          <p:cNvPr id="53251" name="Picture 2" descr="C:\Documents and Settings\James\Desktop\cs 129 comp_photo\hays_slides_2012\3\Turboprop_Rolling_Shut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219200"/>
            <a:ext cx="3533775"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3" descr="C:\Documents and Settings\James\Desktop\cs 129 comp_photo\hays_slides_2012\3\CMOS_rolling_shutter_distor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95488"/>
            <a:ext cx="42116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236741" y="6629400"/>
            <a:ext cx="900118" cy="276999"/>
          </a:xfrm>
          <a:prstGeom prst="rect">
            <a:avLst/>
          </a:prstGeom>
        </p:spPr>
        <p:txBody>
          <a:bodyPr wrap="none">
            <a:spAutoFit/>
          </a:bodyPr>
          <a:lstStyle/>
          <a:p>
            <a:r>
              <a:rPr lang="en-US" sz="1200" dirty="0">
                <a:latin typeface="+mn-lt"/>
              </a:rPr>
              <a:t>James Hays</a:t>
            </a:r>
          </a:p>
        </p:txBody>
      </p:sp>
    </p:spTree>
    <p:extLst>
      <p:ext uri="{BB962C8B-B14F-4D97-AF65-F5344CB8AC3E}">
        <p14:creationId xmlns:p14="http://schemas.microsoft.com/office/powerpoint/2010/main" val="98055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phase?</a:t>
            </a:r>
          </a:p>
        </p:txBody>
      </p:sp>
      <p:pic>
        <p:nvPicPr>
          <p:cNvPr id="4" name="Picture 3"/>
          <p:cNvPicPr>
            <a:picLocks noChangeAspect="1"/>
          </p:cNvPicPr>
          <p:nvPr/>
        </p:nvPicPr>
        <p:blipFill>
          <a:blip r:embed="rId2"/>
          <a:stretch>
            <a:fillRect/>
          </a:stretch>
        </p:blipFill>
        <p:spPr>
          <a:xfrm>
            <a:off x="87027" y="1620618"/>
            <a:ext cx="4515453" cy="4520784"/>
          </a:xfrm>
          <a:prstGeom prst="rect">
            <a:avLst/>
          </a:prstGeom>
        </p:spPr>
      </p:pic>
      <p:pic>
        <p:nvPicPr>
          <p:cNvPr id="5" name="Picture 4"/>
          <p:cNvPicPr>
            <a:picLocks noChangeAspect="1"/>
          </p:cNvPicPr>
          <p:nvPr/>
        </p:nvPicPr>
        <p:blipFill>
          <a:blip r:embed="rId3"/>
          <a:stretch>
            <a:fillRect/>
          </a:stretch>
        </p:blipFill>
        <p:spPr>
          <a:xfrm>
            <a:off x="4602480" y="1620617"/>
            <a:ext cx="4520785" cy="4520785"/>
          </a:xfrm>
          <a:prstGeom prst="rect">
            <a:avLst/>
          </a:prstGeom>
        </p:spPr>
      </p:pic>
      <p:sp>
        <p:nvSpPr>
          <p:cNvPr id="6" name="TextBox 5"/>
          <p:cNvSpPr txBox="1"/>
          <p:nvPr/>
        </p:nvSpPr>
        <p:spPr>
          <a:xfrm>
            <a:off x="157612" y="1219200"/>
            <a:ext cx="3118988" cy="369332"/>
          </a:xfrm>
          <a:prstGeom prst="rect">
            <a:avLst/>
          </a:prstGeom>
          <a:noFill/>
        </p:spPr>
        <p:txBody>
          <a:bodyPr wrap="square" rtlCol="0">
            <a:spAutoFit/>
          </a:bodyPr>
          <a:lstStyle/>
          <a:p>
            <a:r>
              <a:rPr lang="en-US" dirty="0"/>
              <a:t>Amplitude</a:t>
            </a:r>
          </a:p>
        </p:txBody>
      </p:sp>
      <p:sp>
        <p:nvSpPr>
          <p:cNvPr id="7" name="TextBox 6"/>
          <p:cNvSpPr txBox="1"/>
          <p:nvPr/>
        </p:nvSpPr>
        <p:spPr>
          <a:xfrm>
            <a:off x="4572000" y="1219200"/>
            <a:ext cx="3118988" cy="369332"/>
          </a:xfrm>
          <a:prstGeom prst="rect">
            <a:avLst/>
          </a:prstGeom>
          <a:noFill/>
        </p:spPr>
        <p:txBody>
          <a:bodyPr wrap="square" rtlCol="0">
            <a:spAutoFit/>
          </a:bodyPr>
          <a:lstStyle/>
          <a:p>
            <a:r>
              <a:rPr lang="en-US" dirty="0"/>
              <a:t>Phase</a:t>
            </a:r>
          </a:p>
        </p:txBody>
      </p:sp>
      <p:sp>
        <p:nvSpPr>
          <p:cNvPr id="8" name="TextBox 7"/>
          <p:cNvSpPr txBox="1"/>
          <p:nvPr/>
        </p:nvSpPr>
        <p:spPr>
          <a:xfrm>
            <a:off x="8540950" y="6550223"/>
            <a:ext cx="603050" cy="307777"/>
          </a:xfrm>
          <a:prstGeom prst="rect">
            <a:avLst/>
          </a:prstGeom>
          <a:noFill/>
        </p:spPr>
        <p:txBody>
          <a:bodyPr wrap="none">
            <a:spAutoFit/>
          </a:bodyPr>
          <a:lstStyle/>
          <a:p>
            <a:pPr eaLnBrk="1" hangingPunct="1">
              <a:defRPr/>
            </a:pPr>
            <a:r>
              <a:rPr lang="en-US" sz="1400" dirty="0" err="1">
                <a:solidFill>
                  <a:schemeClr val="bg1">
                    <a:lumMod val="50000"/>
                  </a:schemeClr>
                </a:solidFill>
                <a:latin typeface="Arial" charset="0"/>
                <a:cs typeface="+mn-cs"/>
              </a:rPr>
              <a:t>Efros</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2871488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John Brayer, Uni. New Mexico</a:t>
            </a:r>
          </a:p>
        </p:txBody>
      </p:sp>
      <p:sp>
        <p:nvSpPr>
          <p:cNvPr id="3" name="Content Placeholder 2"/>
          <p:cNvSpPr>
            <a:spLocks noGrp="1"/>
          </p:cNvSpPr>
          <p:nvPr>
            <p:ph idx="1"/>
          </p:nvPr>
        </p:nvSpPr>
        <p:spPr/>
        <p:txBody>
          <a:bodyPr/>
          <a:lstStyle/>
          <a:p>
            <a:r>
              <a:rPr lang="en-US" dirty="0"/>
              <a:t>“We generally do not display PHASE images because most people who see them shortly thereafter succumb to </a:t>
            </a:r>
            <a:r>
              <a:rPr lang="en-US" dirty="0" err="1"/>
              <a:t>hallucinogenics</a:t>
            </a:r>
            <a:r>
              <a:rPr lang="en-US" dirty="0"/>
              <a:t> or end up in a Tibetan monastery.”</a:t>
            </a:r>
          </a:p>
          <a:p>
            <a:endParaRPr lang="en-US" dirty="0"/>
          </a:p>
          <a:p>
            <a:r>
              <a:rPr lang="en-US" sz="2800" dirty="0"/>
              <a:t>https://www.cs.unm.edu/~brayer/vision/fourier.html</a:t>
            </a:r>
            <a:endParaRPr lang="en-US" dirty="0"/>
          </a:p>
          <a:p>
            <a:endParaRPr lang="en-US" dirty="0"/>
          </a:p>
        </p:txBody>
      </p:sp>
    </p:spTree>
    <p:extLst>
      <p:ext uri="{BB962C8B-B14F-4D97-AF65-F5344CB8AC3E}">
        <p14:creationId xmlns:p14="http://schemas.microsoft.com/office/powerpoint/2010/main" val="2582991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Think-Pair-Share</a:t>
            </a:r>
          </a:p>
        </p:txBody>
      </p:sp>
      <p:sp>
        <p:nvSpPr>
          <p:cNvPr id="3" name="Content Placeholder 2"/>
          <p:cNvSpPr>
            <a:spLocks noGrp="1"/>
          </p:cNvSpPr>
          <p:nvPr>
            <p:ph idx="1"/>
          </p:nvPr>
        </p:nvSpPr>
        <p:spPr/>
        <p:txBody>
          <a:bodyPr/>
          <a:lstStyle/>
          <a:p>
            <a:r>
              <a:rPr lang="en-US" dirty="0"/>
              <a:t>In Fourier space, where is more of the information that we see in the visual world?</a:t>
            </a:r>
          </a:p>
          <a:p>
            <a:pPr lvl="1"/>
            <a:r>
              <a:rPr lang="en-US" dirty="0"/>
              <a:t>Amplitude</a:t>
            </a:r>
          </a:p>
          <a:p>
            <a:pPr lvl="1"/>
            <a:r>
              <a:rPr lang="en-US" dirty="0"/>
              <a:t>Phase</a:t>
            </a:r>
          </a:p>
        </p:txBody>
      </p:sp>
    </p:spTree>
    <p:extLst>
      <p:ext uri="{BB962C8B-B14F-4D97-AF65-F5344CB8AC3E}">
        <p14:creationId xmlns:p14="http://schemas.microsoft.com/office/powerpoint/2010/main" val="2039165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Cheebra</a:t>
            </a:r>
            <a:endParaRPr lang="en-US" dirty="0"/>
          </a:p>
        </p:txBody>
      </p:sp>
      <p:pic>
        <p:nvPicPr>
          <p:cNvPr id="4" name="Picture 3"/>
          <p:cNvPicPr>
            <a:picLocks noChangeAspect="1"/>
          </p:cNvPicPr>
          <p:nvPr/>
        </p:nvPicPr>
        <p:blipFill>
          <a:blip r:embed="rId2"/>
          <a:stretch>
            <a:fillRect/>
          </a:stretch>
        </p:blipFill>
        <p:spPr>
          <a:xfrm>
            <a:off x="86394" y="1575889"/>
            <a:ext cx="4465114" cy="4486275"/>
          </a:xfrm>
          <a:prstGeom prst="rect">
            <a:avLst/>
          </a:prstGeom>
        </p:spPr>
      </p:pic>
      <p:pic>
        <p:nvPicPr>
          <p:cNvPr id="5" name="Picture 4"/>
          <p:cNvPicPr>
            <a:picLocks noChangeAspect="1"/>
          </p:cNvPicPr>
          <p:nvPr/>
        </p:nvPicPr>
        <p:blipFill>
          <a:blip r:embed="rId3"/>
          <a:stretch>
            <a:fillRect/>
          </a:stretch>
        </p:blipFill>
        <p:spPr>
          <a:xfrm>
            <a:off x="4572000" y="1575890"/>
            <a:ext cx="4470366" cy="4486275"/>
          </a:xfrm>
          <a:prstGeom prst="rect">
            <a:avLst/>
          </a:prstGeom>
        </p:spPr>
      </p:pic>
      <p:sp>
        <p:nvSpPr>
          <p:cNvPr id="6" name="TextBox 5"/>
          <p:cNvSpPr txBox="1"/>
          <p:nvPr/>
        </p:nvSpPr>
        <p:spPr>
          <a:xfrm>
            <a:off x="86394" y="1066800"/>
            <a:ext cx="4333206" cy="369332"/>
          </a:xfrm>
          <a:prstGeom prst="rect">
            <a:avLst/>
          </a:prstGeom>
          <a:noFill/>
        </p:spPr>
        <p:txBody>
          <a:bodyPr wrap="square" rtlCol="0">
            <a:spAutoFit/>
          </a:bodyPr>
          <a:lstStyle/>
          <a:p>
            <a:r>
              <a:rPr lang="en-US" dirty="0"/>
              <a:t>Zebra phase, cheetah amplitude</a:t>
            </a:r>
          </a:p>
        </p:txBody>
      </p:sp>
      <p:sp>
        <p:nvSpPr>
          <p:cNvPr id="7" name="TextBox 6"/>
          <p:cNvSpPr txBox="1"/>
          <p:nvPr/>
        </p:nvSpPr>
        <p:spPr>
          <a:xfrm>
            <a:off x="4587240" y="1060478"/>
            <a:ext cx="4333206" cy="369332"/>
          </a:xfrm>
          <a:prstGeom prst="rect">
            <a:avLst/>
          </a:prstGeom>
          <a:noFill/>
        </p:spPr>
        <p:txBody>
          <a:bodyPr wrap="square" rtlCol="0">
            <a:spAutoFit/>
          </a:bodyPr>
          <a:lstStyle/>
          <a:p>
            <a:r>
              <a:rPr lang="en-US" dirty="0"/>
              <a:t>Cheetah phase, zebra amplitude</a:t>
            </a:r>
          </a:p>
        </p:txBody>
      </p:sp>
      <p:sp>
        <p:nvSpPr>
          <p:cNvPr id="8" name="TextBox 7"/>
          <p:cNvSpPr txBox="1"/>
          <p:nvPr/>
        </p:nvSpPr>
        <p:spPr>
          <a:xfrm>
            <a:off x="8540950" y="6550223"/>
            <a:ext cx="603050" cy="307777"/>
          </a:xfrm>
          <a:prstGeom prst="rect">
            <a:avLst/>
          </a:prstGeom>
          <a:noFill/>
        </p:spPr>
        <p:txBody>
          <a:bodyPr wrap="none">
            <a:spAutoFit/>
          </a:bodyPr>
          <a:lstStyle/>
          <a:p>
            <a:pPr eaLnBrk="1" hangingPunct="1">
              <a:defRPr/>
            </a:pPr>
            <a:r>
              <a:rPr lang="en-US" sz="1400" dirty="0" err="1">
                <a:solidFill>
                  <a:schemeClr val="bg1">
                    <a:lumMod val="50000"/>
                  </a:schemeClr>
                </a:solidFill>
                <a:latin typeface="Arial" charset="0"/>
                <a:cs typeface="+mn-cs"/>
              </a:rPr>
              <a:t>Efros</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3265550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The frequency amplitude of natural images are quite similar</a:t>
            </a:r>
          </a:p>
          <a:p>
            <a:pPr lvl="1"/>
            <a:r>
              <a:rPr lang="en-US" dirty="0"/>
              <a:t>Heavy in low frequencies, falling off in high frequencies</a:t>
            </a:r>
          </a:p>
          <a:p>
            <a:pPr lvl="1"/>
            <a:r>
              <a:rPr lang="en-US" dirty="0"/>
              <a:t>Will </a:t>
            </a:r>
            <a:r>
              <a:rPr lang="en-US" i="1" dirty="0"/>
              <a:t>any</a:t>
            </a:r>
            <a:r>
              <a:rPr lang="en-US" dirty="0"/>
              <a:t> image be like that, or is it a property of the world we live in?</a:t>
            </a:r>
          </a:p>
          <a:p>
            <a:r>
              <a:rPr lang="en-US" dirty="0"/>
              <a:t>Most information in the image is carried in the phase, not the amplitude</a:t>
            </a:r>
          </a:p>
          <a:p>
            <a:pPr lvl="1"/>
            <a:r>
              <a:rPr lang="en-US" dirty="0"/>
              <a:t>Not quite clear why</a:t>
            </a:r>
          </a:p>
        </p:txBody>
      </p:sp>
      <p:sp>
        <p:nvSpPr>
          <p:cNvPr id="4" name="TextBox 3"/>
          <p:cNvSpPr txBox="1"/>
          <p:nvPr/>
        </p:nvSpPr>
        <p:spPr>
          <a:xfrm>
            <a:off x="8540950" y="6550223"/>
            <a:ext cx="603050" cy="307777"/>
          </a:xfrm>
          <a:prstGeom prst="rect">
            <a:avLst/>
          </a:prstGeom>
          <a:noFill/>
        </p:spPr>
        <p:txBody>
          <a:bodyPr wrap="none">
            <a:spAutoFit/>
          </a:bodyPr>
          <a:lstStyle/>
          <a:p>
            <a:pPr eaLnBrk="1" hangingPunct="1">
              <a:defRPr/>
            </a:pPr>
            <a:r>
              <a:rPr lang="en-US" sz="1400" dirty="0" err="1">
                <a:solidFill>
                  <a:schemeClr val="bg1">
                    <a:lumMod val="50000"/>
                  </a:schemeClr>
                </a:solidFill>
                <a:latin typeface="Arial" charset="0"/>
                <a:cs typeface="+mn-cs"/>
              </a:rPr>
              <a:t>Efros</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1119473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relationship to phase in audio?</a:t>
            </a:r>
          </a:p>
        </p:txBody>
      </p:sp>
      <p:sp>
        <p:nvSpPr>
          <p:cNvPr id="3" name="Content Placeholder 2"/>
          <p:cNvSpPr>
            <a:spLocks noGrp="1"/>
          </p:cNvSpPr>
          <p:nvPr>
            <p:ph idx="1"/>
          </p:nvPr>
        </p:nvSpPr>
        <p:spPr/>
        <p:txBody>
          <a:bodyPr/>
          <a:lstStyle/>
          <a:p>
            <a:r>
              <a:rPr lang="en-US" dirty="0"/>
              <a:t>In audio perception, frequency is important but phase is not.</a:t>
            </a:r>
          </a:p>
          <a:p>
            <a:r>
              <a:rPr lang="en-US" dirty="0"/>
              <a:t>In visual perception, both are important.</a:t>
            </a:r>
          </a:p>
          <a:p>
            <a:endParaRPr lang="en-US" dirty="0"/>
          </a:p>
          <a:p>
            <a:r>
              <a:rPr lang="en-US" dirty="0"/>
              <a:t>???  : (</a:t>
            </a:r>
          </a:p>
        </p:txBody>
      </p:sp>
    </p:spTree>
    <p:extLst>
      <p:ext uri="{BB962C8B-B14F-4D97-AF65-F5344CB8AC3E}">
        <p14:creationId xmlns:p14="http://schemas.microsoft.com/office/powerpoint/2010/main" val="4156266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036081-3E8D-4490-89F4-6AD543F4D50B}"/>
              </a:ext>
            </a:extLst>
          </p:cNvPr>
          <p:cNvSpPr>
            <a:spLocks noGrp="1"/>
          </p:cNvSpPr>
          <p:nvPr>
            <p:ph idx="1"/>
          </p:nvPr>
        </p:nvSpPr>
        <p:spPr/>
        <p:txBody>
          <a:bodyPr/>
          <a:lstStyle/>
          <a:p>
            <a:r>
              <a:rPr lang="en-US" dirty="0" err="1"/>
              <a:t>Proj</a:t>
            </a:r>
            <a:r>
              <a:rPr lang="en-US" dirty="0"/>
              <a:t> 0 &amp; 1 written due today 9pm</a:t>
            </a:r>
          </a:p>
          <a:p>
            <a:endParaRPr lang="en-US" dirty="0"/>
          </a:p>
          <a:p>
            <a:r>
              <a:rPr lang="en-US" dirty="0"/>
              <a:t>Juniors in the room who want to take the class</a:t>
            </a:r>
          </a:p>
          <a:p>
            <a:pPr lvl="1"/>
            <a:r>
              <a:rPr lang="en-US" dirty="0"/>
              <a:t>No promises, but come to front</a:t>
            </a:r>
          </a:p>
        </p:txBody>
      </p:sp>
    </p:spTree>
    <p:extLst>
      <p:ext uri="{BB962C8B-B14F-4D97-AF65-F5344CB8AC3E}">
        <p14:creationId xmlns:p14="http://schemas.microsoft.com/office/powerpoint/2010/main" val="2918167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8A1810-54DB-4ED7-93B2-B3932B76B2DF}"/>
              </a:ext>
            </a:extLst>
          </p:cNvPr>
          <p:cNvSpPr>
            <a:spLocks noGrp="1"/>
          </p:cNvSpPr>
          <p:nvPr>
            <p:ph idx="1"/>
          </p:nvPr>
        </p:nvSpPr>
        <p:spPr>
          <a:xfrm>
            <a:off x="457200" y="990600"/>
            <a:ext cx="8229600" cy="5638800"/>
          </a:xfrm>
        </p:spPr>
        <p:txBody>
          <a:bodyPr>
            <a:normAutofit/>
          </a:bodyPr>
          <a:lstStyle/>
          <a:p>
            <a:pPr marL="0" indent="0">
              <a:buNone/>
            </a:pPr>
            <a:r>
              <a:rPr lang="en-US" dirty="0"/>
              <a:t>I understand frequency as in waves…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…but how does this relate to the complex</a:t>
            </a:r>
          </a:p>
          <a:p>
            <a:pPr marL="0" indent="0">
              <a:buNone/>
            </a:pPr>
            <a:r>
              <a:rPr lang="en-US" dirty="0"/>
              <a:t>               signals we see in natural images?</a:t>
            </a:r>
          </a:p>
          <a:p>
            <a:pPr marL="0" indent="0">
              <a:buNone/>
            </a:pPr>
            <a:r>
              <a:rPr lang="en-US" dirty="0"/>
              <a:t>                        …to image frequency?</a:t>
            </a:r>
          </a:p>
        </p:txBody>
      </p:sp>
      <p:pic>
        <p:nvPicPr>
          <p:cNvPr id="6" name="Picture 5" descr="a2">
            <a:extLst>
              <a:ext uri="{FF2B5EF4-FFF2-40B4-BE49-F238E27FC236}">
                <a16:creationId xmlns:a16="http://schemas.microsoft.com/office/drawing/2014/main" id="{7C4A5A49-962C-41AD-AD11-27ECE35A1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81200"/>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4">
            <a:extLst>
              <a:ext uri="{FF2B5EF4-FFF2-40B4-BE49-F238E27FC236}">
                <a16:creationId xmlns:a16="http://schemas.microsoft.com/office/drawing/2014/main" id="{8435BE26-4B3D-4833-B9A1-C130E742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336" y="1981200"/>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4868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0082D1-D170-4C25-AEEC-61B392D2DECE}"/>
              </a:ext>
            </a:extLst>
          </p:cNvPr>
          <p:cNvSpPr>
            <a:spLocks noGrp="1"/>
          </p:cNvSpPr>
          <p:nvPr>
            <p:ph type="title"/>
          </p:nvPr>
        </p:nvSpPr>
        <p:spPr/>
        <p:txBody>
          <a:bodyPr/>
          <a:lstStyle/>
          <a:p>
            <a:r>
              <a:rPr lang="en-US" dirty="0"/>
              <a:t>Fourier Series &amp; </a:t>
            </a:r>
            <a:br>
              <a:rPr lang="en-US" dirty="0"/>
            </a:br>
            <a:r>
              <a:rPr lang="en-US" dirty="0"/>
              <a:t>Fourier Transforms</a:t>
            </a:r>
          </a:p>
        </p:txBody>
      </p:sp>
      <p:sp>
        <p:nvSpPr>
          <p:cNvPr id="5" name="Text Placeholder 4">
            <a:extLst>
              <a:ext uri="{FF2B5EF4-FFF2-40B4-BE49-F238E27FC236}">
                <a16:creationId xmlns:a16="http://schemas.microsoft.com/office/drawing/2014/main" id="{421B5672-8CCD-4B0C-9EA4-4919E9011B50}"/>
              </a:ext>
            </a:extLst>
          </p:cNvPr>
          <p:cNvSpPr>
            <a:spLocks noGrp="1"/>
          </p:cNvSpPr>
          <p:nvPr>
            <p:ph type="body" idx="1"/>
          </p:nvPr>
        </p:nvSpPr>
        <p:spPr/>
        <p:txBody>
          <a:bodyPr/>
          <a:lstStyle/>
          <a:p>
            <a:r>
              <a:rPr lang="en-US" dirty="0"/>
              <a:t>Another way of thinking about frequency</a:t>
            </a:r>
          </a:p>
        </p:txBody>
      </p:sp>
    </p:spTree>
    <p:extLst>
      <p:ext uri="{BB962C8B-B14F-4D97-AF65-F5344CB8AC3E}">
        <p14:creationId xmlns:p14="http://schemas.microsoft.com/office/powerpoint/2010/main" val="4249872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87036" y="45027"/>
            <a:ext cx="8458200" cy="838200"/>
          </a:xfrm>
        </p:spPr>
        <p:txBody>
          <a:bodyPr>
            <a:normAutofit/>
          </a:bodyPr>
          <a:lstStyle/>
          <a:p>
            <a:pPr>
              <a:defRPr/>
            </a:pPr>
            <a:r>
              <a:rPr lang="en-US" sz="3600" dirty="0"/>
              <a:t>Fourier series</a:t>
            </a:r>
          </a:p>
        </p:txBody>
      </p:sp>
      <p:sp>
        <p:nvSpPr>
          <p:cNvPr id="25603" name="Rectangle 3"/>
          <p:cNvSpPr>
            <a:spLocks noGrp="1" noChangeArrowheads="1"/>
          </p:cNvSpPr>
          <p:nvPr>
            <p:ph type="body" idx="1"/>
          </p:nvPr>
        </p:nvSpPr>
        <p:spPr>
          <a:xfrm>
            <a:off x="152400" y="914400"/>
            <a:ext cx="4114800" cy="1752600"/>
          </a:xfrm>
        </p:spPr>
        <p:txBody>
          <a:bodyPr>
            <a:normAutofit lnSpcReduction="10000"/>
          </a:bodyPr>
          <a:lstStyle/>
          <a:p>
            <a:pPr>
              <a:buFont typeface="Arial" charset="0"/>
              <a:buNone/>
              <a:defRPr/>
            </a:pPr>
            <a:r>
              <a:rPr lang="en-US" sz="2800" dirty="0"/>
              <a:t>A bold idea (1807):</a:t>
            </a:r>
          </a:p>
          <a:p>
            <a:pPr>
              <a:buFont typeface="Arial" charset="0"/>
              <a:buNone/>
              <a:defRPr/>
            </a:pPr>
            <a:r>
              <a:rPr lang="en-US" sz="2000" i="1" dirty="0"/>
              <a:t>	</a:t>
            </a:r>
            <a:r>
              <a:rPr lang="en-US" sz="2000" b="1" i="1" dirty="0"/>
              <a:t>Any</a:t>
            </a:r>
            <a:r>
              <a:rPr lang="en-US" sz="2000" i="1" dirty="0"/>
              <a:t> univariate function can be rewritten as a weighted sum of sines and cosines of different frequencies. </a:t>
            </a:r>
          </a:p>
        </p:txBody>
      </p:sp>
      <p:pic>
        <p:nvPicPr>
          <p:cNvPr id="25604" name="Picture 4" descr="J.B.J. Fourier (public domai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838200"/>
            <a:ext cx="4800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8553450" y="6550223"/>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
        <p:nvSpPr>
          <p:cNvPr id="2" name="Rectangle 1">
            <a:extLst>
              <a:ext uri="{FF2B5EF4-FFF2-40B4-BE49-F238E27FC236}">
                <a16:creationId xmlns:a16="http://schemas.microsoft.com/office/drawing/2014/main" id="{38DD9513-A168-45D7-81D4-EE6B1C63E5C2}"/>
              </a:ext>
            </a:extLst>
          </p:cNvPr>
          <p:cNvSpPr/>
          <p:nvPr/>
        </p:nvSpPr>
        <p:spPr>
          <a:xfrm>
            <a:off x="4417782" y="501134"/>
            <a:ext cx="4506362" cy="369332"/>
          </a:xfrm>
          <a:prstGeom prst="rect">
            <a:avLst/>
          </a:prstGeom>
        </p:spPr>
        <p:txBody>
          <a:bodyPr wrap="none">
            <a:spAutoFit/>
          </a:bodyPr>
          <a:lstStyle/>
          <a:p>
            <a:r>
              <a:rPr lang="en-US" dirty="0"/>
              <a:t>Jean Baptiste Joseph Fourier (1768-1830)</a:t>
            </a:r>
          </a:p>
        </p:txBody>
      </p:sp>
    </p:spTree>
    <p:extLst>
      <p:ext uri="{BB962C8B-B14F-4D97-AF65-F5344CB8AC3E}">
        <p14:creationId xmlns:p14="http://schemas.microsoft.com/office/powerpoint/2010/main" val="267430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sz="half" idx="1"/>
          </p:nvPr>
        </p:nvSpPr>
        <p:spPr>
          <a:xfrm>
            <a:off x="238991" y="3048000"/>
            <a:ext cx="3810000" cy="3810000"/>
          </a:xfrm>
        </p:spPr>
        <p:txBody>
          <a:bodyPr/>
          <a:lstStyle/>
          <a:p>
            <a:pPr marL="0" indent="0">
              <a:buFont typeface="Arial" panose="020B0604020202020204" pitchFamily="34" charset="0"/>
              <a:buNone/>
            </a:pPr>
            <a:r>
              <a:rPr lang="en-US" altLang="en-US" sz="2400" dirty="0"/>
              <a:t>Our building block:</a:t>
            </a:r>
          </a:p>
          <a:p>
            <a:pPr marL="0" indent="0">
              <a:buFont typeface="Arial" panose="020B0604020202020204" pitchFamily="34" charset="0"/>
              <a:buNone/>
            </a:pPr>
            <a:r>
              <a:rPr lang="en-US" altLang="en-US" sz="2400" dirty="0"/>
              <a:t>	</a:t>
            </a:r>
          </a:p>
          <a:p>
            <a:pPr marL="0" indent="0"/>
            <a:endParaRPr lang="en-US" altLang="en-US" sz="2400" dirty="0"/>
          </a:p>
          <a:p>
            <a:pPr marL="0" indent="0">
              <a:buFont typeface="Arial" panose="020B0604020202020204" pitchFamily="34" charset="0"/>
              <a:buNone/>
            </a:pPr>
            <a:r>
              <a:rPr lang="en-US" altLang="en-US" sz="2400" dirty="0"/>
              <a:t>Add enough of them to get any signal </a:t>
            </a:r>
            <a:r>
              <a:rPr lang="en-US" altLang="en-US" sz="2400" i="1" dirty="0"/>
              <a:t>g(t)</a:t>
            </a:r>
            <a:r>
              <a:rPr lang="en-US" altLang="en-US" sz="2400" dirty="0"/>
              <a:t> you want!</a:t>
            </a:r>
          </a:p>
          <a:p>
            <a:pPr marL="0" indent="0">
              <a:buFont typeface="Arial" panose="020B0604020202020204" pitchFamily="34" charset="0"/>
              <a:buNone/>
            </a:pPr>
            <a:endParaRPr lang="en-US" altLang="en-US" sz="2400" dirty="0"/>
          </a:p>
        </p:txBody>
      </p:sp>
      <p:pic>
        <p:nvPicPr>
          <p:cNvPr id="44036" name="Picture 4" descr="The image “http://mcdb.colorado.edu/courses/3280/images/crystal/fourier.gif” cannot be displayed, because it contains errors."/>
          <p:cNvPicPr>
            <a:picLocks noChangeAspect="1" noChangeArrowheads="1"/>
          </p:cNvPicPr>
          <p:nvPr/>
        </p:nvPicPr>
        <p:blipFill>
          <a:blip r:embed="rId4">
            <a:extLst>
              <a:ext uri="{28A0092B-C50C-407E-A947-70E740481C1C}">
                <a14:useLocalDpi xmlns:a14="http://schemas.microsoft.com/office/drawing/2010/main" val="0"/>
              </a:ext>
            </a:extLst>
          </a:blip>
          <a:srcRect t="2469" b="1234"/>
          <a:stretch>
            <a:fillRect/>
          </a:stretch>
        </p:blipFill>
        <p:spPr bwMode="auto">
          <a:xfrm>
            <a:off x="4667250" y="914400"/>
            <a:ext cx="44005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037" name="Object 5"/>
          <p:cNvGraphicFramePr>
            <a:graphicFrameLocks noGrp="1" noChangeAspect="1"/>
          </p:cNvGraphicFramePr>
          <p:nvPr>
            <p:ph sz="half" idx="2"/>
            <p:extLst>
              <p:ext uri="{D42A27DB-BD31-4B8C-83A1-F6EECF244321}">
                <p14:modId xmlns:p14="http://schemas.microsoft.com/office/powerpoint/2010/main" val="1819999552"/>
              </p:ext>
            </p:extLst>
          </p:nvPr>
        </p:nvGraphicFramePr>
        <p:xfrm>
          <a:off x="441325" y="3732213"/>
          <a:ext cx="3362325" cy="522287"/>
        </p:xfrm>
        <a:graphic>
          <a:graphicData uri="http://schemas.openxmlformats.org/presentationml/2006/ole">
            <mc:AlternateContent xmlns:mc="http://schemas.openxmlformats.org/markup-compatibility/2006">
              <mc:Choice xmlns:v="urn:schemas-microsoft-com:vml" Requires="v">
                <p:oleObj spid="_x0000_s104465" name="Equation" r:id="rId5" imgW="1307880" imgH="203040" progId="Equation.3">
                  <p:embed/>
                </p:oleObj>
              </mc:Choice>
              <mc:Fallback>
                <p:oleObj name="Equation" r:id="rId5" imgW="1307880" imgH="203040" progId="Equation.3">
                  <p:embed/>
                  <p:pic>
                    <p:nvPicPr>
                      <p:cNvPr id="44037" name="Object 5"/>
                      <p:cNvPicPr>
                        <a:picLocks noChangeAspect="1" noChangeArrowheads="1"/>
                      </p:cNvPicPr>
                      <p:nvPr/>
                    </p:nvPicPr>
                    <p:blipFill>
                      <a:blip r:embed="rId6"/>
                      <a:srcRect/>
                      <a:stretch>
                        <a:fillRect/>
                      </a:stretch>
                    </p:blipFill>
                    <p:spPr bwMode="auto">
                      <a:xfrm>
                        <a:off x="441325" y="3732213"/>
                        <a:ext cx="3362325" cy="522287"/>
                      </a:xfrm>
                      <a:prstGeom prst="rect">
                        <a:avLst/>
                      </a:prstGeom>
                      <a:noFill/>
                      <a:ln>
                        <a:noFill/>
                      </a:ln>
                      <a:extLst/>
                    </p:spPr>
                  </p:pic>
                </p:oleObj>
              </mc:Fallback>
            </mc:AlternateContent>
          </a:graphicData>
        </a:graphic>
      </p:graphicFrame>
      <p:sp>
        <p:nvSpPr>
          <p:cNvPr id="6" name="TextBox 5"/>
          <p:cNvSpPr txBox="1"/>
          <p:nvPr/>
        </p:nvSpPr>
        <p:spPr>
          <a:xfrm>
            <a:off x="8645818" y="6550223"/>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
        <p:nvSpPr>
          <p:cNvPr id="7" name="Rectangle 3">
            <a:extLst>
              <a:ext uri="{FF2B5EF4-FFF2-40B4-BE49-F238E27FC236}">
                <a16:creationId xmlns:a16="http://schemas.microsoft.com/office/drawing/2014/main" id="{7F281138-783C-4B52-87CD-E29A1C21506E}"/>
              </a:ext>
            </a:extLst>
          </p:cNvPr>
          <p:cNvSpPr txBox="1">
            <a:spLocks noChangeArrowheads="1"/>
          </p:cNvSpPr>
          <p:nvPr/>
        </p:nvSpPr>
        <p:spPr bwMode="auto">
          <a:xfrm>
            <a:off x="152400" y="914400"/>
            <a:ext cx="4114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defRPr/>
            </a:pPr>
            <a:r>
              <a:rPr lang="en-US"/>
              <a:t>A bold idea (1807):</a:t>
            </a:r>
          </a:p>
          <a:p>
            <a:pPr>
              <a:buFont typeface="Arial" charset="0"/>
              <a:buNone/>
              <a:defRPr/>
            </a:pPr>
            <a:r>
              <a:rPr lang="en-US" sz="2000" i="1"/>
              <a:t>	</a:t>
            </a:r>
            <a:r>
              <a:rPr lang="en-US" sz="2000" b="1" i="1"/>
              <a:t>Any</a:t>
            </a:r>
            <a:r>
              <a:rPr lang="en-US" sz="2000" i="1"/>
              <a:t> univariate function can be rewritten as a weighted sum of sines and cosines of different frequencies. </a:t>
            </a:r>
            <a:endParaRPr lang="en-US" sz="2000" i="1" dirty="0"/>
          </a:p>
        </p:txBody>
      </p:sp>
      <p:sp>
        <p:nvSpPr>
          <p:cNvPr id="10" name="Rectangle 2">
            <a:extLst>
              <a:ext uri="{FF2B5EF4-FFF2-40B4-BE49-F238E27FC236}">
                <a16:creationId xmlns:a16="http://schemas.microsoft.com/office/drawing/2014/main" id="{E8E5C4BC-DF50-4601-AEDA-EABA3C8E1505}"/>
              </a:ext>
            </a:extLst>
          </p:cNvPr>
          <p:cNvSpPr txBox="1">
            <a:spLocks noChangeArrowheads="1"/>
          </p:cNvSpPr>
          <p:nvPr/>
        </p:nvSpPr>
        <p:spPr bwMode="auto">
          <a:xfrm>
            <a:off x="187036" y="45027"/>
            <a:ext cx="845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a:lstStyle>
          <a:p>
            <a:pPr>
              <a:defRPr/>
            </a:pPr>
            <a:r>
              <a:rPr lang="en-US" dirty="0"/>
              <a:t>Fourier series</a:t>
            </a:r>
          </a:p>
        </p:txBody>
      </p:sp>
    </p:spTree>
    <p:extLst>
      <p:ext uri="{BB962C8B-B14F-4D97-AF65-F5344CB8AC3E}">
        <p14:creationId xmlns:p14="http://schemas.microsoft.com/office/powerpoint/2010/main" val="933234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a:xfrm>
            <a:off x="304800" y="1447801"/>
            <a:ext cx="8534400" cy="758032"/>
          </a:xfrm>
        </p:spPr>
        <p:txBody>
          <a:bodyPr>
            <a:normAutofit fontScale="92500"/>
          </a:bodyPr>
          <a:lstStyle/>
          <a:p>
            <a:pPr marL="0" indent="0">
              <a:buNone/>
            </a:pP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        g</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          =         </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sin(</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2</a:t>
            </a:r>
            <a:r>
              <a:rPr lang="el-GR" altLang="en-US" i="1" dirty="0">
                <a:latin typeface="Times New Roman" panose="02020603050405020304" pitchFamily="18" charset="0"/>
                <a:ea typeface="Arial Unicode MS" panose="020B0604020202020204" pitchFamily="34" charset="-128"/>
                <a:cs typeface="Times New Roman" panose="02020603050405020304" pitchFamily="18" charset="0"/>
              </a:rPr>
              <a:t>π</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f </a:t>
            </a:r>
            <a:r>
              <a:rPr lang="en-US" altLang="en-US" i="1" dirty="0">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      + </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1/3</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)sin(</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2</a:t>
            </a:r>
            <a:r>
              <a:rPr lang="el-GR" altLang="en-US" i="1" dirty="0">
                <a:latin typeface="Times New Roman" panose="02020603050405020304" pitchFamily="18" charset="0"/>
                <a:ea typeface="Arial Unicode MS" panose="020B0604020202020204" pitchFamily="34" charset="-128"/>
                <a:cs typeface="Times New Roman" panose="02020603050405020304" pitchFamily="18" charset="0"/>
              </a:rPr>
              <a:t>π</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3f</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 </a:t>
            </a:r>
            <a:r>
              <a:rPr lang="en-US" altLang="en-US" i="1" dirty="0">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p>
        </p:txBody>
      </p:sp>
      <p:pic>
        <p:nvPicPr>
          <p:cNvPr id="45060" name="Picture 4" descr="a6"/>
          <p:cNvPicPr>
            <a:picLocks noChangeAspect="1" noChangeArrowheads="1"/>
          </p:cNvPicPr>
          <p:nvPr/>
        </p:nvPicPr>
        <p:blipFill rotWithShape="1">
          <a:blip r:embed="rId2">
            <a:extLst>
              <a:ext uri="{28A0092B-C50C-407E-A947-70E740481C1C}">
                <a14:useLocalDpi xmlns:a14="http://schemas.microsoft.com/office/drawing/2010/main" val="0"/>
              </a:ext>
            </a:extLst>
          </a:blip>
          <a:srcRect l="-1620" t="-7064" r="1620" b="388"/>
          <a:stretch/>
        </p:blipFill>
        <p:spPr bwMode="auto">
          <a:xfrm>
            <a:off x="150090" y="1995994"/>
            <a:ext cx="2565400" cy="235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a2"/>
          <p:cNvPicPr>
            <a:picLocks noChangeAspect="1" noChangeArrowheads="1"/>
          </p:cNvPicPr>
          <p:nvPr/>
        </p:nvPicPr>
        <p:blipFill rotWithShape="1">
          <a:blip r:embed="rId3">
            <a:extLst>
              <a:ext uri="{28A0092B-C50C-407E-A947-70E740481C1C}">
                <a14:useLocalDpi xmlns:a14="http://schemas.microsoft.com/office/drawing/2010/main" val="0"/>
              </a:ext>
            </a:extLst>
          </a:blip>
          <a:srcRect t="-1" b="724"/>
          <a:stretch/>
        </p:blipFill>
        <p:spPr bwMode="auto">
          <a:xfrm>
            <a:off x="3220027" y="2153444"/>
            <a:ext cx="2514600" cy="212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 descr="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27" y="2151857"/>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7"/>
          <p:cNvSpPr txBox="1">
            <a:spLocks noChangeArrowheads="1"/>
          </p:cNvSpPr>
          <p:nvPr/>
        </p:nvSpPr>
        <p:spPr bwMode="auto">
          <a:xfrm>
            <a:off x="2762827" y="2915444"/>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5064" name="Text Box 8"/>
          <p:cNvSpPr txBox="1">
            <a:spLocks noChangeArrowheads="1"/>
          </p:cNvSpPr>
          <p:nvPr/>
        </p:nvSpPr>
        <p:spPr bwMode="auto">
          <a:xfrm>
            <a:off x="5734627" y="2991644"/>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a:solidFill>
                  <a:schemeClr val="accent2"/>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5065" name="Picture 9" descr="a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061" y="4505461"/>
            <a:ext cx="3429577" cy="229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953375" y="6550025"/>
            <a:ext cx="1190625" cy="307975"/>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Slides: Efros</a:t>
            </a:r>
          </a:p>
        </p:txBody>
      </p:sp>
      <p:sp>
        <p:nvSpPr>
          <p:cNvPr id="2" name="TextBox 1"/>
          <p:cNvSpPr txBox="1"/>
          <p:nvPr/>
        </p:nvSpPr>
        <p:spPr>
          <a:xfrm rot="16200000">
            <a:off x="3412785" y="5405645"/>
            <a:ext cx="1190989" cy="307777"/>
          </a:xfrm>
          <a:prstGeom prst="rect">
            <a:avLst/>
          </a:prstGeom>
          <a:noFill/>
        </p:spPr>
        <p:txBody>
          <a:bodyPr wrap="square" rtlCol="0">
            <a:spAutoFit/>
          </a:bodyPr>
          <a:lstStyle/>
          <a:p>
            <a:r>
              <a:rPr lang="en-US" sz="1400" dirty="0"/>
              <a:t>Coefficient</a:t>
            </a:r>
          </a:p>
        </p:txBody>
      </p:sp>
      <p:sp>
        <p:nvSpPr>
          <p:cNvPr id="3" name="TextBox 2">
            <a:extLst>
              <a:ext uri="{FF2B5EF4-FFF2-40B4-BE49-F238E27FC236}">
                <a16:creationId xmlns:a16="http://schemas.microsoft.com/office/drawing/2014/main" id="{817A2698-8115-49AF-BC35-79FC9E0D7340}"/>
              </a:ext>
            </a:extLst>
          </p:cNvPr>
          <p:cNvSpPr txBox="1"/>
          <p:nvPr/>
        </p:nvSpPr>
        <p:spPr>
          <a:xfrm>
            <a:off x="1125044" y="527958"/>
            <a:ext cx="2743200" cy="584775"/>
          </a:xfrm>
          <a:prstGeom prst="rect">
            <a:avLst/>
          </a:prstGeom>
          <a:noFill/>
        </p:spPr>
        <p:txBody>
          <a:bodyPr wrap="square" rtlCol="0">
            <a:spAutoFit/>
          </a:bodyPr>
          <a:lstStyle/>
          <a:p>
            <a:r>
              <a:rPr lang="en-US" sz="3200" i="1" dirty="0">
                <a:solidFill>
                  <a:srgbClr val="0000FF"/>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sz="3200" dirty="0">
                <a:latin typeface="Times New Roman" panose="02020603050405020304" pitchFamily="18" charset="0"/>
                <a:cs typeface="Times New Roman" panose="02020603050405020304" pitchFamily="18" charset="0"/>
              </a:rPr>
              <a:t> = [0,2</a:t>
            </a:r>
            <a:r>
              <a:rPr lang="en-US" altLang="en-US" sz="3200" dirty="0">
                <a:latin typeface="Times New Roman" panose="02020603050405020304" pitchFamily="18" charset="0"/>
                <a:ea typeface="Arial Unicode MS" panose="020B0604020202020204" pitchFamily="34" charset="-128"/>
                <a:cs typeface="Times New Roman" panose="02020603050405020304" pitchFamily="18" charset="0"/>
              </a:rPr>
              <a:t>], </a:t>
            </a:r>
            <a:r>
              <a:rPr lang="en-US" altLang="en-US" sz="3200" i="1" dirty="0">
                <a:latin typeface="Times New Roman" panose="02020603050405020304" pitchFamily="18" charset="0"/>
                <a:ea typeface="Arial Unicode MS" panose="020B0604020202020204" pitchFamily="34" charset="-128"/>
                <a:cs typeface="Times New Roman" panose="02020603050405020304" pitchFamily="18" charset="0"/>
              </a:rPr>
              <a:t>f</a:t>
            </a:r>
            <a:r>
              <a:rPr lang="en-US" altLang="en-US" sz="3200" dirty="0">
                <a:latin typeface="Times New Roman" panose="02020603050405020304" pitchFamily="18" charset="0"/>
                <a:ea typeface="Arial Unicode MS" panose="020B0604020202020204" pitchFamily="34" charset="-128"/>
                <a:cs typeface="Times New Roman" panose="02020603050405020304" pitchFamily="18" charset="0"/>
              </a:rPr>
              <a:t> = 1 </a:t>
            </a:r>
            <a:endParaRPr lang="en-US"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F202B73-F58C-4CE1-BC07-0BC266F0D6BA}"/>
              </a:ext>
            </a:extLst>
          </p:cNvPr>
          <p:cNvSpPr txBox="1"/>
          <p:nvPr/>
        </p:nvSpPr>
        <p:spPr>
          <a:xfrm>
            <a:off x="1291936" y="4337385"/>
            <a:ext cx="533400" cy="369332"/>
          </a:xfrm>
          <a:prstGeom prst="rect">
            <a:avLst/>
          </a:prstGeom>
          <a:noFill/>
        </p:spPr>
        <p:txBody>
          <a:bodyPr wrap="square" rtlCol="0">
            <a:spAutoFit/>
          </a:bodyPr>
          <a:lstStyle/>
          <a:p>
            <a:r>
              <a:rPr lang="en-US" dirty="0"/>
              <a:t>t</a:t>
            </a:r>
          </a:p>
        </p:txBody>
      </p:sp>
      <p:sp>
        <p:nvSpPr>
          <p:cNvPr id="14" name="TextBox 13">
            <a:extLst>
              <a:ext uri="{FF2B5EF4-FFF2-40B4-BE49-F238E27FC236}">
                <a16:creationId xmlns:a16="http://schemas.microsoft.com/office/drawing/2014/main" id="{720872A3-B0A6-42C4-BE34-DEB4B630DEBC}"/>
              </a:ext>
            </a:extLst>
          </p:cNvPr>
          <p:cNvSpPr txBox="1"/>
          <p:nvPr/>
        </p:nvSpPr>
        <p:spPr>
          <a:xfrm>
            <a:off x="-59413" y="3039283"/>
            <a:ext cx="790239" cy="369332"/>
          </a:xfrm>
          <a:prstGeom prst="rect">
            <a:avLst/>
          </a:prstGeom>
          <a:noFill/>
        </p:spPr>
        <p:txBody>
          <a:bodyPr wrap="square" rtlCol="0">
            <a:spAutoFit/>
          </a:bodyPr>
          <a:lstStyle/>
          <a:p>
            <a:r>
              <a:rPr lang="en-US" dirty="0"/>
              <a:t>g</a:t>
            </a:r>
          </a:p>
        </p:txBody>
      </p:sp>
    </p:spTree>
    <p:extLst>
      <p:ext uri="{BB962C8B-B14F-4D97-AF65-F5344CB8AC3E}">
        <p14:creationId xmlns:p14="http://schemas.microsoft.com/office/powerpoint/2010/main" val="3876681878"/>
      </p:ext>
    </p:extLst>
  </p:cSld>
  <p:clrMapOvr>
    <a:masterClrMapping/>
  </p:clrMapOvr>
</p:sld>
</file>

<file path=ppt/theme/theme1.xml><?xml version="1.0" encoding="utf-8"?>
<a:theme xmlns:a="http://schemas.openxmlformats.org/drawingml/2006/main" name="Lecture1 - Introduction - CP Fall 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Lecture1 - Introduction - CP Fall 2010</Template>
  <TotalTime>22563</TotalTime>
  <Words>1088</Words>
  <Application>Microsoft Office PowerPoint</Application>
  <PresentationFormat>On-screen Show (4:3)</PresentationFormat>
  <Paragraphs>252</Paragraphs>
  <Slides>46</Slides>
  <Notes>11</Notes>
  <HiddenSlides>2</HiddenSlides>
  <MMClips>3</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Arial</vt:lpstr>
      <vt:lpstr>Arial Unicode MS</vt:lpstr>
      <vt:lpstr>Calibri</vt:lpstr>
      <vt:lpstr>Cambria Math</vt:lpstr>
      <vt:lpstr>Comic Sans MS</vt:lpstr>
      <vt:lpstr>Times New Roman</vt:lpstr>
      <vt:lpstr>Lecture1 - Introduction - CP Fall 2010</vt:lpstr>
      <vt:lpstr>Equation</vt:lpstr>
      <vt:lpstr>PowerPoint Presentation</vt:lpstr>
      <vt:lpstr>PowerPoint Presentation</vt:lpstr>
      <vt:lpstr>PowerPoint Presentation</vt:lpstr>
      <vt:lpstr>Capture Frequency - Rolling `Shutter’</vt:lpstr>
      <vt:lpstr>PowerPoint Presentation</vt:lpstr>
      <vt:lpstr>Fourier Series &amp;  Fourier Transforms</vt:lpstr>
      <vt:lpstr>Fourier series</vt:lpstr>
      <vt:lpstr>PowerPoint Presentation</vt:lpstr>
      <vt:lpstr>PowerPoint Presentation</vt:lpstr>
      <vt:lpstr>Square wave spectra</vt:lpstr>
      <vt:lpstr>Square wave spectra</vt:lpstr>
      <vt:lpstr>Square wave spectra</vt:lpstr>
      <vt:lpstr>Square wave spectra</vt:lpstr>
      <vt:lpstr>Square wave spectra</vt:lpstr>
      <vt:lpstr>Square wave spectra</vt:lpstr>
      <vt:lpstr>Square wave spectra</vt:lpstr>
      <vt:lpstr>Jean Baptiste Joseph Fourier (1768-1830)</vt:lpstr>
      <vt:lpstr>PowerPoint Presentation</vt:lpstr>
      <vt:lpstr>Sine/cosine and circle</vt:lpstr>
      <vt:lpstr>Square wave (approx.)</vt:lpstr>
      <vt:lpstr>Sawtooth wave (approx.)</vt:lpstr>
      <vt:lpstr>Example: Music</vt:lpstr>
      <vt:lpstr>PowerPoint Presentation</vt:lpstr>
      <vt:lpstr>Fourier analysis in images</vt:lpstr>
      <vt:lpstr>Signals can be composed</vt:lpstr>
      <vt:lpstr>Natural image</vt:lpstr>
      <vt:lpstr>Brian Pauw demo</vt:lpstr>
      <vt:lpstr>Periodicity</vt:lpstr>
      <vt:lpstr>Think-Pair-Share</vt:lpstr>
      <vt:lpstr>Fourier Bases</vt:lpstr>
      <vt:lpstr>Fourier Bases</vt:lpstr>
      <vt:lpstr>Basis reconstruction</vt:lpstr>
      <vt:lpstr>Fourier Transform</vt:lpstr>
      <vt:lpstr>Fourier Transform</vt:lpstr>
      <vt:lpstr>Fourier Transform</vt:lpstr>
      <vt:lpstr>Amplitude / Phase</vt:lpstr>
      <vt:lpstr>What about phase?</vt:lpstr>
      <vt:lpstr>What about phase?</vt:lpstr>
      <vt:lpstr>What about phase?</vt:lpstr>
      <vt:lpstr>What about phase?</vt:lpstr>
      <vt:lpstr>John Brayer, Uni. New Mexico</vt:lpstr>
      <vt:lpstr>Think-Pair-Share</vt:lpstr>
      <vt:lpstr>Cheebra</vt:lpstr>
      <vt:lpstr>PowerPoint Presentation</vt:lpstr>
      <vt:lpstr>What is the relationship to phase in audio?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Derek Hoiem</dc:creator>
  <cp:lastModifiedBy>James Tompkin</cp:lastModifiedBy>
  <cp:revision>111</cp:revision>
  <dcterms:created xsi:type="dcterms:W3CDTF">2010-08-30T03:58:01Z</dcterms:created>
  <dcterms:modified xsi:type="dcterms:W3CDTF">2017-09-21T04:29:32Z</dcterms:modified>
</cp:coreProperties>
</file>